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7" r:id="rId5"/>
    <p:sldId id="370" r:id="rId6"/>
    <p:sldId id="397" r:id="rId7"/>
    <p:sldId id="398" r:id="rId8"/>
    <p:sldId id="401" r:id="rId9"/>
    <p:sldId id="402" r:id="rId10"/>
    <p:sldId id="403" r:id="rId11"/>
    <p:sldId id="394" r:id="rId12"/>
    <p:sldId id="391" r:id="rId13"/>
    <p:sldId id="324" r:id="rId14"/>
    <p:sldId id="350" r:id="rId15"/>
    <p:sldId id="374" r:id="rId16"/>
    <p:sldId id="383" r:id="rId17"/>
    <p:sldId id="330" r:id="rId18"/>
    <p:sldId id="375" r:id="rId19"/>
    <p:sldId id="371" r:id="rId20"/>
    <p:sldId id="382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ørgen Bye" initials="JB" lastIdx="1" clrIdx="0">
    <p:extLst>
      <p:ext uri="{19B8F6BF-5375-455C-9EA6-DF929625EA0E}">
        <p15:presenceInfo xmlns:p15="http://schemas.microsoft.com/office/powerpoint/2012/main" userId="S-1-12-1-1994326190-1285957915-2380847003-24470757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55" autoAdjust="0"/>
    <p:restoredTop sz="94789"/>
  </p:normalViewPr>
  <p:slideViewPr>
    <p:cSldViewPr snapToGrid="0" showGuides="1">
      <p:cViewPr varScale="1">
        <p:scale>
          <a:sx n="103" d="100"/>
          <a:sy n="103" d="100"/>
        </p:scale>
        <p:origin x="168" y="4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70077-29C7-4971-9D7D-4214BAF88F8E}" type="datetimeFigureOut">
              <a:rPr lang="nb-NO" smtClean="0"/>
              <a:t>25.06.2025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DD027-1292-489A-AF36-EB365499CE5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196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Noen ganger holder det med en e-post, se over kontrakten</a:t>
            </a:r>
          </a:p>
          <a:p>
            <a:r>
              <a:rPr lang="nb-NO" dirty="0">
                <a:solidFill>
                  <a:schemeClr val="accent1"/>
                </a:solidFill>
              </a:rPr>
              <a:t>En telefon – det har oppstått en konflikt på jobb, jeg trenger råd</a:t>
            </a:r>
          </a:p>
          <a:p>
            <a:r>
              <a:rPr lang="nb-NO" dirty="0">
                <a:solidFill>
                  <a:schemeClr val="accent1"/>
                </a:solidFill>
              </a:rPr>
              <a:t>I verste fall kan vi ta saken din til høyesterett (som vi har gjort, </a:t>
            </a:r>
            <a:r>
              <a:rPr lang="nb-NO" dirty="0" err="1">
                <a:solidFill>
                  <a:schemeClr val="accent1"/>
                </a:solidFill>
              </a:rPr>
              <a:t>feks</a:t>
            </a:r>
            <a:r>
              <a:rPr lang="nb-NO" dirty="0">
                <a:solidFill>
                  <a:schemeClr val="accent1"/>
                </a:solidFill>
              </a:rPr>
              <a:t> i saker om ansettelse)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DD027-1292-489A-AF36-EB365499CE5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864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DD027-1292-489A-AF36-EB365499CE5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397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ACE93C64-9C39-4302-9504-25F7F7998B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B2CF1E3-BD78-4A5F-AEAF-3580035C3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108" y="2437109"/>
            <a:ext cx="9144000" cy="1282402"/>
          </a:xfrm>
        </p:spPr>
        <p:txBody>
          <a:bodyPr anchor="b">
            <a:normAutofit/>
          </a:bodyPr>
          <a:lstStyle>
            <a:lvl1pPr algn="l">
              <a:lnSpc>
                <a:spcPts val="5000"/>
              </a:lnSpc>
              <a:defRPr sz="4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92FBFC6-0688-46C8-B2A2-21F16B9CF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108" y="4225769"/>
            <a:ext cx="9144000" cy="540404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52986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3">
            <a:extLst>
              <a:ext uri="{FF2B5EF4-FFF2-40B4-BE49-F238E27FC236}">
                <a16:creationId xmlns:a16="http://schemas.microsoft.com/office/drawing/2014/main" id="{F181F3DE-97C3-4D9F-851D-8FAE534E43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526312" cy="6858000"/>
          </a:xfrm>
          <a:custGeom>
            <a:avLst/>
            <a:gdLst>
              <a:gd name="connsiteX0" fmla="*/ 0 w 5408441"/>
              <a:gd name="connsiteY0" fmla="*/ 0 h 5683315"/>
              <a:gd name="connsiteX1" fmla="*/ 2754707 w 5408441"/>
              <a:gd name="connsiteY1" fmla="*/ 0 h 5683315"/>
              <a:gd name="connsiteX2" fmla="*/ 3513067 w 5408441"/>
              <a:gd name="connsiteY2" fmla="*/ 1099826 h 5683315"/>
              <a:gd name="connsiteX3" fmla="*/ 4684791 w 5408441"/>
              <a:gd name="connsiteY3" fmla="*/ 1909173 h 5683315"/>
              <a:gd name="connsiteX4" fmla="*/ 4800491 w 5408441"/>
              <a:gd name="connsiteY4" fmla="*/ 3328949 h 5683315"/>
              <a:gd name="connsiteX5" fmla="*/ 5408441 w 5408441"/>
              <a:gd name="connsiteY5" fmla="*/ 4616115 h 5683315"/>
              <a:gd name="connsiteX6" fmla="*/ 4903569 w 5408441"/>
              <a:gd name="connsiteY6" fmla="*/ 5683315 h 5683315"/>
              <a:gd name="connsiteX7" fmla="*/ 0 w 5408441"/>
              <a:gd name="connsiteY7" fmla="*/ 5683315 h 568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8441" h="5683315">
                <a:moveTo>
                  <a:pt x="0" y="0"/>
                </a:moveTo>
                <a:lnTo>
                  <a:pt x="2754707" y="0"/>
                </a:lnTo>
                <a:lnTo>
                  <a:pt x="3513067" y="1099826"/>
                </a:lnTo>
                <a:lnTo>
                  <a:pt x="4684791" y="1909173"/>
                </a:lnTo>
                <a:lnTo>
                  <a:pt x="4800491" y="3328949"/>
                </a:lnTo>
                <a:lnTo>
                  <a:pt x="5408441" y="4616115"/>
                </a:lnTo>
                <a:lnTo>
                  <a:pt x="4903569" y="5683315"/>
                </a:lnTo>
                <a:lnTo>
                  <a:pt x="0" y="568331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DCA501-BACB-40D5-AD83-E89136DB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14" y="818796"/>
            <a:ext cx="4811078" cy="38779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9FF3B5BF-AA5E-4D59-9CF3-7464AF13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814" y="2085187"/>
            <a:ext cx="4811077" cy="3909551"/>
          </a:xfrm>
        </p:spPr>
        <p:txBody>
          <a:bodyPr/>
          <a:lstStyle>
            <a:lvl1pPr>
              <a:spcBef>
                <a:spcPts val="1100"/>
              </a:spcBef>
              <a:defRPr/>
            </a:lvl1pPr>
            <a:lvl2pPr>
              <a:spcBef>
                <a:spcPts val="1100"/>
              </a:spcBef>
              <a:defRPr/>
            </a:lvl2pPr>
            <a:lvl3pPr>
              <a:spcBef>
                <a:spcPts val="1100"/>
              </a:spcBef>
              <a:defRPr/>
            </a:lvl3pPr>
            <a:lvl4pPr>
              <a:spcBef>
                <a:spcPts val="1100"/>
              </a:spcBef>
              <a:defRPr/>
            </a:lvl4pPr>
            <a:lvl5pPr>
              <a:spcBef>
                <a:spcPts val="11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3EBA7DD8-997B-4F1B-8422-9C05AF7CC8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6814" y="1213643"/>
            <a:ext cx="4811078" cy="341312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buNone/>
              <a:defRPr>
                <a:latin typeface="Consolas" panose="020B0609020204030204" pitchFamily="49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01032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9C99DE89-F89F-43FB-A899-5612A7C032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670735" cy="6858000"/>
          </a:xfrm>
          <a:custGeom>
            <a:avLst/>
            <a:gdLst>
              <a:gd name="connsiteX0" fmla="*/ 0 w 5991307"/>
              <a:gd name="connsiteY0" fmla="*/ 0 h 6159499"/>
              <a:gd name="connsiteX1" fmla="*/ 2900557 w 5991307"/>
              <a:gd name="connsiteY1" fmla="*/ 0 h 6159499"/>
              <a:gd name="connsiteX2" fmla="*/ 2988539 w 5991307"/>
              <a:gd name="connsiteY2" fmla="*/ 179652 h 6159499"/>
              <a:gd name="connsiteX3" fmla="*/ 3201397 w 5991307"/>
              <a:gd name="connsiteY3" fmla="*/ 422040 h 6159499"/>
              <a:gd name="connsiteX4" fmla="*/ 3519266 w 5991307"/>
              <a:gd name="connsiteY4" fmla="*/ 484776 h 6159499"/>
              <a:gd name="connsiteX5" fmla="*/ 4274206 w 5991307"/>
              <a:gd name="connsiteY5" fmla="*/ 732866 h 6159499"/>
              <a:gd name="connsiteX6" fmla="*/ 4594913 w 5991307"/>
              <a:gd name="connsiteY6" fmla="*/ 1460030 h 6159499"/>
              <a:gd name="connsiteX7" fmla="*/ 4691409 w 5991307"/>
              <a:gd name="connsiteY7" fmla="*/ 1770856 h 6159499"/>
              <a:gd name="connsiteX8" fmla="*/ 4955354 w 5991307"/>
              <a:gd name="connsiteY8" fmla="*/ 1956211 h 6159499"/>
              <a:gd name="connsiteX9" fmla="*/ 5551359 w 5991307"/>
              <a:gd name="connsiteY9" fmla="*/ 2489464 h 6159499"/>
              <a:gd name="connsiteX10" fmla="*/ 5548521 w 5991307"/>
              <a:gd name="connsiteY10" fmla="*/ 3285066 h 6159499"/>
              <a:gd name="connsiteX11" fmla="*/ 5511625 w 5991307"/>
              <a:gd name="connsiteY11" fmla="*/ 3604448 h 6159499"/>
              <a:gd name="connsiteX12" fmla="*/ 5681912 w 5991307"/>
              <a:gd name="connsiteY12" fmla="*/ 3889610 h 6159499"/>
              <a:gd name="connsiteX13" fmla="*/ 5991267 w 5991307"/>
              <a:gd name="connsiteY13" fmla="*/ 4622476 h 6159499"/>
              <a:gd name="connsiteX14" fmla="*/ 5667722 w 5991307"/>
              <a:gd name="connsiteY14" fmla="*/ 5346788 h 6159499"/>
              <a:gd name="connsiteX15" fmla="*/ 5503111 w 5991307"/>
              <a:gd name="connsiteY15" fmla="*/ 5623395 h 6159499"/>
              <a:gd name="connsiteX16" fmla="*/ 5542845 w 5991307"/>
              <a:gd name="connsiteY16" fmla="*/ 5945628 h 6159499"/>
              <a:gd name="connsiteX17" fmla="*/ 5625150 w 5991307"/>
              <a:gd name="connsiteY17" fmla="*/ 6159499 h 6159499"/>
              <a:gd name="connsiteX18" fmla="*/ 0 w 5991307"/>
              <a:gd name="connsiteY18" fmla="*/ 6159499 h 6159499"/>
              <a:gd name="connsiteX19" fmla="*/ 0 w 5991307"/>
              <a:gd name="connsiteY19" fmla="*/ 0 h 615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991307" h="6159499">
                <a:moveTo>
                  <a:pt x="0" y="0"/>
                </a:moveTo>
                <a:lnTo>
                  <a:pt x="2900557" y="0"/>
                </a:lnTo>
                <a:cubicBezTo>
                  <a:pt x="2937452" y="57033"/>
                  <a:pt x="2962995" y="116917"/>
                  <a:pt x="2988539" y="179652"/>
                </a:cubicBezTo>
                <a:cubicBezTo>
                  <a:pt x="3031110" y="282311"/>
                  <a:pt x="3056653" y="336491"/>
                  <a:pt x="3201397" y="422040"/>
                </a:cubicBezTo>
                <a:cubicBezTo>
                  <a:pt x="3348980" y="504737"/>
                  <a:pt x="3408580" y="499034"/>
                  <a:pt x="3519266" y="484776"/>
                </a:cubicBezTo>
                <a:cubicBezTo>
                  <a:pt x="3740640" y="456259"/>
                  <a:pt x="3964851" y="453408"/>
                  <a:pt x="4274206" y="732866"/>
                </a:cubicBezTo>
                <a:cubicBezTo>
                  <a:pt x="4583561" y="1012325"/>
                  <a:pt x="4603427" y="1237603"/>
                  <a:pt x="4594913" y="1460030"/>
                </a:cubicBezTo>
                <a:cubicBezTo>
                  <a:pt x="4592075" y="1571243"/>
                  <a:pt x="4592075" y="1633978"/>
                  <a:pt x="4691409" y="1770856"/>
                </a:cubicBezTo>
                <a:cubicBezTo>
                  <a:pt x="4787905" y="1907734"/>
                  <a:pt x="4847506" y="1924844"/>
                  <a:pt x="4955354" y="1956211"/>
                </a:cubicBezTo>
                <a:cubicBezTo>
                  <a:pt x="5165375" y="2016095"/>
                  <a:pt x="5383910" y="2104496"/>
                  <a:pt x="5551359" y="2489464"/>
                </a:cubicBezTo>
                <a:cubicBezTo>
                  <a:pt x="5715970" y="2871581"/>
                  <a:pt x="5645017" y="3082601"/>
                  <a:pt x="5548521" y="3285066"/>
                </a:cubicBezTo>
                <a:cubicBezTo>
                  <a:pt x="5503111" y="3384873"/>
                  <a:pt x="5474730" y="3439054"/>
                  <a:pt x="5511625" y="3604448"/>
                </a:cubicBezTo>
                <a:cubicBezTo>
                  <a:pt x="5548521" y="3772693"/>
                  <a:pt x="5599607" y="3815468"/>
                  <a:pt x="5681912" y="3889610"/>
                </a:cubicBezTo>
                <a:cubicBezTo>
                  <a:pt x="5846523" y="4037894"/>
                  <a:pt x="5994105" y="4206140"/>
                  <a:pt x="5991267" y="4622476"/>
                </a:cubicBezTo>
                <a:cubicBezTo>
                  <a:pt x="5988429" y="5038813"/>
                  <a:pt x="5838009" y="5201355"/>
                  <a:pt x="5667722" y="5346788"/>
                </a:cubicBezTo>
                <a:cubicBezTo>
                  <a:pt x="5585416" y="5418078"/>
                  <a:pt x="5537168" y="5458001"/>
                  <a:pt x="5503111" y="5623395"/>
                </a:cubicBezTo>
                <a:cubicBezTo>
                  <a:pt x="5469053" y="5788789"/>
                  <a:pt x="5494596" y="5845821"/>
                  <a:pt x="5542845" y="5945628"/>
                </a:cubicBezTo>
                <a:cubicBezTo>
                  <a:pt x="5576902" y="6014067"/>
                  <a:pt x="5605283" y="6082506"/>
                  <a:pt x="5625150" y="6159499"/>
                </a:cubicBezTo>
                <a:cubicBezTo>
                  <a:pt x="5625150" y="6159499"/>
                  <a:pt x="5625150" y="6159499"/>
                  <a:pt x="0" y="6159499"/>
                </a:cubicBezTo>
                <a:cubicBezTo>
                  <a:pt x="0" y="6159499"/>
                  <a:pt x="0" y="6159499"/>
                  <a:pt x="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DCA501-BACB-40D5-AD83-E89136DB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14" y="818796"/>
            <a:ext cx="4811078" cy="38779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9FF3B5BF-AA5E-4D59-9CF3-7464AF13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814" y="2085187"/>
            <a:ext cx="4811077" cy="3909551"/>
          </a:xfrm>
        </p:spPr>
        <p:txBody>
          <a:bodyPr/>
          <a:lstStyle>
            <a:lvl1pPr>
              <a:spcBef>
                <a:spcPts val="1100"/>
              </a:spcBef>
              <a:defRPr/>
            </a:lvl1pPr>
            <a:lvl2pPr>
              <a:spcBef>
                <a:spcPts val="1100"/>
              </a:spcBef>
              <a:defRPr/>
            </a:lvl2pPr>
            <a:lvl3pPr>
              <a:spcBef>
                <a:spcPts val="1100"/>
              </a:spcBef>
              <a:defRPr/>
            </a:lvl3pPr>
            <a:lvl4pPr>
              <a:spcBef>
                <a:spcPts val="1100"/>
              </a:spcBef>
              <a:defRPr/>
            </a:lvl4pPr>
            <a:lvl5pPr>
              <a:spcBef>
                <a:spcPts val="11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3EBA7DD8-997B-4F1B-8422-9C05AF7CC8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6814" y="1213643"/>
            <a:ext cx="4811078" cy="341312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buNone/>
              <a:defRPr>
                <a:latin typeface="Consolas" panose="020B0609020204030204" pitchFamily="49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99071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kollag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CC3284FA-3DEC-4D6C-A326-BD0AB77875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4108" y="882110"/>
            <a:ext cx="2617527" cy="3427629"/>
          </a:xfrm>
          <a:solidFill>
            <a:schemeClr val="bg1">
              <a:lumMod val="50000"/>
            </a:schemeClr>
          </a:solidFill>
        </p:spPr>
        <p:txBody>
          <a:bodyPr tIns="18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i="1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3B34230-C3E4-487F-A4AD-22B6CC36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CB94DEB-11D8-4D02-AD8D-FFC85F835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56C3FFF-71E4-4FB3-A8AB-4E857DE91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0937-DCB3-41EE-A340-D724A9427DB3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DD71DAE1-037A-4070-99D9-5CAFF97B2D9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13089" y="648081"/>
            <a:ext cx="3053181" cy="2142268"/>
          </a:xfrm>
          <a:solidFill>
            <a:schemeClr val="bg1">
              <a:lumMod val="75000"/>
            </a:schemeClr>
          </a:solidFill>
        </p:spPr>
        <p:txBody>
          <a:bodyPr tIns="18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i="1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3" name="Plassholder for bilde 8">
            <a:extLst>
              <a:ext uri="{FF2B5EF4-FFF2-40B4-BE49-F238E27FC236}">
                <a16:creationId xmlns:a16="http://schemas.microsoft.com/office/drawing/2014/main" id="{15868A02-9F1C-49AE-B92E-50717C20055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2574322"/>
            <a:ext cx="5231454" cy="3431229"/>
          </a:xfrm>
          <a:solidFill>
            <a:schemeClr val="bg1">
              <a:lumMod val="95000"/>
            </a:schemeClr>
          </a:solidFill>
        </p:spPr>
        <p:txBody>
          <a:bodyPr tIns="18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i="1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4" name="Plassholder for bilde 8">
            <a:extLst>
              <a:ext uri="{FF2B5EF4-FFF2-40B4-BE49-F238E27FC236}">
                <a16:creationId xmlns:a16="http://schemas.microsoft.com/office/drawing/2014/main" id="{76771C67-820D-4BED-A178-81E4BBCFD4C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03363" y="3859683"/>
            <a:ext cx="4363745" cy="2354694"/>
          </a:xfrm>
          <a:solidFill>
            <a:schemeClr val="bg1">
              <a:lumMod val="85000"/>
            </a:schemeClr>
          </a:solidFill>
        </p:spPr>
        <p:txBody>
          <a:bodyPr tIns="18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i="1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EC01DB52-4B71-456A-8D48-E2DE5040B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20890" y="432054"/>
            <a:ext cx="3924490" cy="2999175"/>
          </a:xfrm>
          <a:solidFill>
            <a:schemeClr val="bg1">
              <a:lumMod val="65000"/>
            </a:schemeClr>
          </a:solidFill>
        </p:spPr>
        <p:txBody>
          <a:bodyPr tIns="18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i="1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67003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koll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8">
            <a:extLst>
              <a:ext uri="{FF2B5EF4-FFF2-40B4-BE49-F238E27FC236}">
                <a16:creationId xmlns:a16="http://schemas.microsoft.com/office/drawing/2014/main" id="{EF93A15A-1A7A-4F89-AA07-186E57C7455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2054" y="432054"/>
            <a:ext cx="4799400" cy="5573497"/>
          </a:xfrm>
          <a:solidFill>
            <a:schemeClr val="bg1">
              <a:lumMod val="50000"/>
            </a:schemeClr>
          </a:solidFill>
        </p:spPr>
        <p:txBody>
          <a:bodyPr tIns="18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i="1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3B34230-C3E4-487F-A4AD-22B6CC36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CB94DEB-11D8-4D02-AD8D-FFC85F835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56C3FFF-71E4-4FB3-A8AB-4E857DE91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0937-DCB3-41EE-A340-D724A9427DB3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bilde 8">
            <a:extLst>
              <a:ext uri="{FF2B5EF4-FFF2-40B4-BE49-F238E27FC236}">
                <a16:creationId xmlns:a16="http://schemas.microsoft.com/office/drawing/2014/main" id="{15868A02-9F1C-49AE-B92E-50717C20055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43881" y="4068509"/>
            <a:ext cx="6322389" cy="1937037"/>
          </a:xfrm>
          <a:solidFill>
            <a:schemeClr val="bg1">
              <a:lumMod val="50000"/>
            </a:schemeClr>
          </a:solidFill>
        </p:spPr>
        <p:txBody>
          <a:bodyPr tIns="18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i="1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1" name="Plassholder for bilde 8">
            <a:extLst>
              <a:ext uri="{FF2B5EF4-FFF2-40B4-BE49-F238E27FC236}">
                <a16:creationId xmlns:a16="http://schemas.microsoft.com/office/drawing/2014/main" id="{AC31A17E-4D69-4626-A23A-54A286B2AD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89862" y="2142267"/>
            <a:ext cx="3276408" cy="1710214"/>
          </a:xfrm>
          <a:solidFill>
            <a:schemeClr val="bg1">
              <a:lumMod val="50000"/>
            </a:schemeClr>
          </a:solidFill>
        </p:spPr>
        <p:txBody>
          <a:bodyPr tIns="18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i="1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6" name="Plassholder for bilde 8">
            <a:extLst>
              <a:ext uri="{FF2B5EF4-FFF2-40B4-BE49-F238E27FC236}">
                <a16:creationId xmlns:a16="http://schemas.microsoft.com/office/drawing/2014/main" id="{180ABFF8-07DE-489B-BC0F-3DC494D0E0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43881" y="432054"/>
            <a:ext cx="2833554" cy="3420427"/>
          </a:xfrm>
          <a:solidFill>
            <a:schemeClr val="bg1">
              <a:lumMod val="50000"/>
            </a:schemeClr>
          </a:solidFill>
        </p:spPr>
        <p:txBody>
          <a:bodyPr tIns="18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i="1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7" name="Plassholder for bilde 8">
            <a:extLst>
              <a:ext uri="{FF2B5EF4-FFF2-40B4-BE49-F238E27FC236}">
                <a16:creationId xmlns:a16="http://schemas.microsoft.com/office/drawing/2014/main" id="{5A45CEF2-B563-4B01-B6F1-56F9916E6EC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89862" y="426654"/>
            <a:ext cx="3276408" cy="1494187"/>
          </a:xfrm>
          <a:solidFill>
            <a:schemeClr val="bg1">
              <a:lumMod val="50000"/>
            </a:schemeClr>
          </a:solidFill>
        </p:spPr>
        <p:txBody>
          <a:bodyPr tIns="18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i="1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5D1DB979-E3BF-4CB8-8298-C9D6D3200E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5730" y="5105433"/>
            <a:ext cx="3060383" cy="900113"/>
          </a:xfrm>
          <a:solidFill>
            <a:schemeClr val="bg2"/>
          </a:solidFill>
        </p:spPr>
        <p:txBody>
          <a:bodyPr lIns="108000" tIns="108000" rIns="108000" bIns="108000">
            <a:normAutofit/>
          </a:bodyPr>
          <a:lstStyle>
            <a:lvl1pPr marL="0" indent="0">
              <a:lnSpc>
                <a:spcPts val="1500"/>
              </a:lnSpc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DDA34BE9-EF73-4E55-8E84-64D4AF1DA3A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46386" y="3132391"/>
            <a:ext cx="1962245" cy="720090"/>
          </a:xfrm>
          <a:solidFill>
            <a:schemeClr val="bg2"/>
          </a:solidFill>
        </p:spPr>
        <p:txBody>
          <a:bodyPr lIns="108000" tIns="108000" rIns="108000" bIns="108000">
            <a:normAutofit/>
          </a:bodyPr>
          <a:lstStyle>
            <a:lvl1pPr marL="0" indent="0">
              <a:lnSpc>
                <a:spcPts val="1500"/>
              </a:lnSpc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609CD0BF-597E-40B3-A231-86EA204E789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43881" y="5482245"/>
            <a:ext cx="2394299" cy="522065"/>
          </a:xfrm>
          <a:solidFill>
            <a:schemeClr val="bg2"/>
          </a:solidFill>
        </p:spPr>
        <p:txBody>
          <a:bodyPr lIns="108000" tIns="108000" rIns="108000" bIns="108000">
            <a:normAutofit/>
          </a:bodyPr>
          <a:lstStyle>
            <a:lvl1pPr marL="0" indent="0">
              <a:lnSpc>
                <a:spcPts val="1500"/>
              </a:lnSpc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25933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7BD4CF1-AE27-461D-A289-9BE1768BEF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C51D7741-FE41-40F1-97D6-39E15F05DC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0542" y="5293692"/>
            <a:ext cx="3060383" cy="900113"/>
          </a:xfrm>
          <a:solidFill>
            <a:schemeClr val="bg2"/>
          </a:solidFill>
        </p:spPr>
        <p:txBody>
          <a:bodyPr lIns="108000" tIns="108000" rIns="108000" bIns="108000">
            <a:normAutofit/>
          </a:bodyPr>
          <a:lstStyle>
            <a:lvl1pPr marL="0" indent="0">
              <a:lnSpc>
                <a:spcPts val="1500"/>
              </a:lnSpc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97293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96E0DF6-048F-4A98-B6C4-457C67DE7B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0710765" cy="6857999"/>
          </a:xfrm>
          <a:custGeom>
            <a:avLst/>
            <a:gdLst>
              <a:gd name="connsiteX0" fmla="*/ 0 w 8342588"/>
              <a:gd name="connsiteY0" fmla="*/ 0 h 5335908"/>
              <a:gd name="connsiteX1" fmla="*/ 8342588 w 8342588"/>
              <a:gd name="connsiteY1" fmla="*/ 0 h 5335908"/>
              <a:gd name="connsiteX2" fmla="*/ 8342588 w 8342588"/>
              <a:gd name="connsiteY2" fmla="*/ 6915 h 5335908"/>
              <a:gd name="connsiteX3" fmla="*/ 7750634 w 8342588"/>
              <a:gd name="connsiteY3" fmla="*/ 734045 h 5335908"/>
              <a:gd name="connsiteX4" fmla="*/ 7497082 w 8342588"/>
              <a:gd name="connsiteY4" fmla="*/ 932623 h 5335908"/>
              <a:gd name="connsiteX5" fmla="*/ 7683546 w 8342588"/>
              <a:gd name="connsiteY5" fmla="*/ 1199369 h 5335908"/>
              <a:gd name="connsiteX6" fmla="*/ 8031812 w 8342588"/>
              <a:gd name="connsiteY6" fmla="*/ 2073703 h 5335908"/>
              <a:gd name="connsiteX7" fmla="*/ 7252407 w 8342588"/>
              <a:gd name="connsiteY7" fmla="*/ 2600279 h 5335908"/>
              <a:gd name="connsiteX8" fmla="*/ 6948538 w 8342588"/>
              <a:gd name="connsiteY8" fmla="*/ 2715869 h 5335908"/>
              <a:gd name="connsiteX9" fmla="*/ 7048184 w 8342588"/>
              <a:gd name="connsiteY9" fmla="*/ 3026084 h 5335908"/>
              <a:gd name="connsiteX10" fmla="*/ 7123164 w 8342588"/>
              <a:gd name="connsiteY10" fmla="*/ 3963648 h 5335908"/>
              <a:gd name="connsiteX11" fmla="*/ 6221424 w 8342588"/>
              <a:gd name="connsiteY11" fmla="*/ 4236321 h 5335908"/>
              <a:gd name="connsiteX12" fmla="*/ 5897823 w 8342588"/>
              <a:gd name="connsiteY12" fmla="*/ 4257068 h 5335908"/>
              <a:gd name="connsiteX13" fmla="*/ 5901769 w 8342588"/>
              <a:gd name="connsiteY13" fmla="*/ 4581116 h 5335908"/>
              <a:gd name="connsiteX14" fmla="*/ 5855399 w 8342588"/>
              <a:gd name="connsiteY14" fmla="*/ 5335908 h 5335908"/>
              <a:gd name="connsiteX15" fmla="*/ 0 w 8342588"/>
              <a:gd name="connsiteY15" fmla="*/ 5335908 h 5335908"/>
              <a:gd name="connsiteX16" fmla="*/ 0 w 8342588"/>
              <a:gd name="connsiteY16" fmla="*/ 987 h 533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342588" h="5335908">
                <a:moveTo>
                  <a:pt x="0" y="0"/>
                </a:moveTo>
                <a:lnTo>
                  <a:pt x="8342588" y="0"/>
                </a:lnTo>
                <a:cubicBezTo>
                  <a:pt x="8342588" y="1976"/>
                  <a:pt x="8342588" y="4939"/>
                  <a:pt x="8342588" y="6915"/>
                </a:cubicBezTo>
                <a:cubicBezTo>
                  <a:pt x="8338641" y="493974"/>
                  <a:pt x="7970644" y="644142"/>
                  <a:pt x="7750634" y="734045"/>
                </a:cubicBezTo>
                <a:cubicBezTo>
                  <a:pt x="7545424" y="819008"/>
                  <a:pt x="7509907" y="846671"/>
                  <a:pt x="7497082" y="932623"/>
                </a:cubicBezTo>
                <a:cubicBezTo>
                  <a:pt x="7484256" y="1017587"/>
                  <a:pt x="7512866" y="1058092"/>
                  <a:pt x="7683546" y="1199369"/>
                </a:cubicBezTo>
                <a:cubicBezTo>
                  <a:pt x="7867052" y="1351513"/>
                  <a:pt x="8176840" y="1605415"/>
                  <a:pt x="8031812" y="2073703"/>
                </a:cubicBezTo>
                <a:cubicBezTo>
                  <a:pt x="7887770" y="2541990"/>
                  <a:pt x="7490176" y="2578544"/>
                  <a:pt x="7252407" y="2600279"/>
                </a:cubicBezTo>
                <a:cubicBezTo>
                  <a:pt x="7032398" y="2620038"/>
                  <a:pt x="6986028" y="2636833"/>
                  <a:pt x="6948538" y="2715869"/>
                </a:cubicBezTo>
                <a:cubicBezTo>
                  <a:pt x="6911048" y="2793917"/>
                  <a:pt x="6924861" y="2838374"/>
                  <a:pt x="7048184" y="3026084"/>
                </a:cubicBezTo>
                <a:cubicBezTo>
                  <a:pt x="7178414" y="3225650"/>
                  <a:pt x="7399410" y="3560565"/>
                  <a:pt x="7123164" y="3963648"/>
                </a:cubicBezTo>
                <a:cubicBezTo>
                  <a:pt x="6846920" y="4368706"/>
                  <a:pt x="6456232" y="4285719"/>
                  <a:pt x="6221424" y="4236321"/>
                </a:cubicBezTo>
                <a:cubicBezTo>
                  <a:pt x="6002401" y="4189887"/>
                  <a:pt x="5957018" y="4191863"/>
                  <a:pt x="5897823" y="4257068"/>
                </a:cubicBezTo>
                <a:cubicBezTo>
                  <a:pt x="5838627" y="4320296"/>
                  <a:pt x="5839615" y="4365742"/>
                  <a:pt x="5901769" y="4581116"/>
                </a:cubicBezTo>
                <a:cubicBezTo>
                  <a:pt x="5957018" y="4770801"/>
                  <a:pt x="6042851" y="5067185"/>
                  <a:pt x="5855399" y="5335908"/>
                </a:cubicBezTo>
                <a:lnTo>
                  <a:pt x="0" y="5335908"/>
                </a:lnTo>
                <a:lnTo>
                  <a:pt x="0" y="98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nb-NO"/>
              <a:t>Klikk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267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(gul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3">
            <a:extLst>
              <a:ext uri="{FF2B5EF4-FFF2-40B4-BE49-F238E27FC236}">
                <a16:creationId xmlns:a16="http://schemas.microsoft.com/office/drawing/2014/main" id="{251D100E-E025-44ED-BCE3-A48105E0CF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0371" y="0"/>
            <a:ext cx="9151629" cy="6858000"/>
          </a:xfrm>
          <a:custGeom>
            <a:avLst/>
            <a:gdLst>
              <a:gd name="connsiteX0" fmla="*/ 551978 w 6839619"/>
              <a:gd name="connsiteY0" fmla="*/ 0 h 5125438"/>
              <a:gd name="connsiteX1" fmla="*/ 6839619 w 6839619"/>
              <a:gd name="connsiteY1" fmla="*/ 0 h 5125438"/>
              <a:gd name="connsiteX2" fmla="*/ 6839619 w 6839619"/>
              <a:gd name="connsiteY2" fmla="*/ 5125438 h 5125438"/>
              <a:gd name="connsiteX3" fmla="*/ 2062111 w 6839619"/>
              <a:gd name="connsiteY3" fmla="*/ 5125438 h 5125438"/>
              <a:gd name="connsiteX4" fmla="*/ 1627533 w 6839619"/>
              <a:gd name="connsiteY4" fmla="*/ 4494249 h 5125438"/>
              <a:gd name="connsiteX5" fmla="*/ 622041 w 6839619"/>
              <a:gd name="connsiteY5" fmla="*/ 3798519 h 5125438"/>
              <a:gd name="connsiteX6" fmla="*/ 522628 w 6839619"/>
              <a:gd name="connsiteY6" fmla="*/ 2576956 h 5125438"/>
              <a:gd name="connsiteX7" fmla="*/ 0 w 6839619"/>
              <a:gd name="connsiteY7" fmla="*/ 1469292 h 5125438"/>
              <a:gd name="connsiteX8" fmla="*/ 522628 w 6839619"/>
              <a:gd name="connsiteY8" fmla="*/ 361628 h 512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9619" h="5125438">
                <a:moveTo>
                  <a:pt x="551978" y="0"/>
                </a:moveTo>
                <a:lnTo>
                  <a:pt x="6839619" y="0"/>
                </a:lnTo>
                <a:lnTo>
                  <a:pt x="6839619" y="5125438"/>
                </a:lnTo>
                <a:lnTo>
                  <a:pt x="2062111" y="5125438"/>
                </a:lnTo>
                <a:lnTo>
                  <a:pt x="1627533" y="4494249"/>
                </a:lnTo>
                <a:lnTo>
                  <a:pt x="622041" y="3798519"/>
                </a:lnTo>
                <a:lnTo>
                  <a:pt x="522628" y="2576956"/>
                </a:lnTo>
                <a:lnTo>
                  <a:pt x="0" y="1469292"/>
                </a:lnTo>
                <a:lnTo>
                  <a:pt x="522628" y="36162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nb-NO"/>
              <a:t>Klikk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727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5DAFCD-77DA-437F-A783-0EC758827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5FBFA46-2D0C-4997-A84D-B00F76065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30A1073-A07B-4069-98F3-89129B0AC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19DE52E-2B36-4F2E-A95F-AEA2DEAB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0937-DCB3-41EE-A340-D724A9427D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0267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1305FC6-E673-457B-A1BE-5DDDF30E5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2BDD8E-528B-4B63-91D7-12B5029E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374433D-010C-4C65-9771-EFF8B0BE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0937-DCB3-41EE-A340-D724A9427D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7800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, innhold og bil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3">
            <a:extLst>
              <a:ext uri="{FF2B5EF4-FFF2-40B4-BE49-F238E27FC236}">
                <a16:creationId xmlns:a16="http://schemas.microsoft.com/office/drawing/2014/main" id="{F181F3DE-97C3-4D9F-851D-8FAE534E43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526312" cy="6858000"/>
          </a:xfrm>
          <a:custGeom>
            <a:avLst/>
            <a:gdLst>
              <a:gd name="connsiteX0" fmla="*/ 0 w 5408441"/>
              <a:gd name="connsiteY0" fmla="*/ 0 h 5683315"/>
              <a:gd name="connsiteX1" fmla="*/ 2754707 w 5408441"/>
              <a:gd name="connsiteY1" fmla="*/ 0 h 5683315"/>
              <a:gd name="connsiteX2" fmla="*/ 3513067 w 5408441"/>
              <a:gd name="connsiteY2" fmla="*/ 1099826 h 5683315"/>
              <a:gd name="connsiteX3" fmla="*/ 4684791 w 5408441"/>
              <a:gd name="connsiteY3" fmla="*/ 1909173 h 5683315"/>
              <a:gd name="connsiteX4" fmla="*/ 4800491 w 5408441"/>
              <a:gd name="connsiteY4" fmla="*/ 3328949 h 5683315"/>
              <a:gd name="connsiteX5" fmla="*/ 5408441 w 5408441"/>
              <a:gd name="connsiteY5" fmla="*/ 4616115 h 5683315"/>
              <a:gd name="connsiteX6" fmla="*/ 4903569 w 5408441"/>
              <a:gd name="connsiteY6" fmla="*/ 5683315 h 5683315"/>
              <a:gd name="connsiteX7" fmla="*/ 0 w 5408441"/>
              <a:gd name="connsiteY7" fmla="*/ 5683315 h 568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8441" h="5683315">
                <a:moveTo>
                  <a:pt x="0" y="0"/>
                </a:moveTo>
                <a:lnTo>
                  <a:pt x="2754707" y="0"/>
                </a:lnTo>
                <a:lnTo>
                  <a:pt x="3513067" y="1099826"/>
                </a:lnTo>
                <a:lnTo>
                  <a:pt x="4684791" y="1909173"/>
                </a:lnTo>
                <a:lnTo>
                  <a:pt x="4800491" y="3328949"/>
                </a:lnTo>
                <a:lnTo>
                  <a:pt x="5408441" y="4616115"/>
                </a:lnTo>
                <a:lnTo>
                  <a:pt x="4903569" y="5683315"/>
                </a:lnTo>
                <a:lnTo>
                  <a:pt x="0" y="568331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DCA501-BACB-40D5-AD83-E89136DB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14" y="818796"/>
            <a:ext cx="4811078" cy="38779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9FF3B5BF-AA5E-4D59-9CF3-7464AF13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814" y="2085187"/>
            <a:ext cx="4811077" cy="3909551"/>
          </a:xfrm>
        </p:spPr>
        <p:txBody>
          <a:bodyPr/>
          <a:lstStyle>
            <a:lvl1pPr>
              <a:spcBef>
                <a:spcPts val="1100"/>
              </a:spcBef>
              <a:defRPr/>
            </a:lvl1pPr>
            <a:lvl2pPr>
              <a:spcBef>
                <a:spcPts val="1100"/>
              </a:spcBef>
              <a:defRPr/>
            </a:lvl2pPr>
            <a:lvl3pPr>
              <a:spcBef>
                <a:spcPts val="1100"/>
              </a:spcBef>
              <a:defRPr/>
            </a:lvl3pPr>
            <a:lvl4pPr>
              <a:spcBef>
                <a:spcPts val="1100"/>
              </a:spcBef>
              <a:defRPr/>
            </a:lvl4pPr>
            <a:lvl5pPr>
              <a:spcBef>
                <a:spcPts val="11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3EBA7DD8-997B-4F1B-8422-9C05AF7CC8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6814" y="1213643"/>
            <a:ext cx="4811078" cy="341312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>
                <a:latin typeface="Consolas" panose="020B0609020204030204" pitchFamily="49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62F43-D752-452D-84C5-CEA22E80FA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"/>
            <a:ext cx="841178" cy="318184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9174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ACE93C64-9C39-4302-9504-25F7F7998B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88951" cy="685628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B2CF1E3-BD78-4A5F-AEAF-3580035C3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108" y="2437109"/>
            <a:ext cx="9144000" cy="1282402"/>
          </a:xfrm>
        </p:spPr>
        <p:txBody>
          <a:bodyPr anchor="b">
            <a:normAutofit/>
          </a:bodyPr>
          <a:lstStyle>
            <a:lvl1pPr algn="l">
              <a:lnSpc>
                <a:spcPts val="5000"/>
              </a:lnSpc>
              <a:defRPr sz="4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92FBFC6-0688-46C8-B2A2-21F16B9CF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108" y="4225769"/>
            <a:ext cx="9144000" cy="540404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53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, innhold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9C99DE89-F89F-43FB-A899-5612A7C032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670735" cy="6858000"/>
          </a:xfrm>
          <a:custGeom>
            <a:avLst/>
            <a:gdLst>
              <a:gd name="connsiteX0" fmla="*/ 0 w 5991307"/>
              <a:gd name="connsiteY0" fmla="*/ 0 h 6159499"/>
              <a:gd name="connsiteX1" fmla="*/ 2900557 w 5991307"/>
              <a:gd name="connsiteY1" fmla="*/ 0 h 6159499"/>
              <a:gd name="connsiteX2" fmla="*/ 2988539 w 5991307"/>
              <a:gd name="connsiteY2" fmla="*/ 179652 h 6159499"/>
              <a:gd name="connsiteX3" fmla="*/ 3201397 w 5991307"/>
              <a:gd name="connsiteY3" fmla="*/ 422040 h 6159499"/>
              <a:gd name="connsiteX4" fmla="*/ 3519266 w 5991307"/>
              <a:gd name="connsiteY4" fmla="*/ 484776 h 6159499"/>
              <a:gd name="connsiteX5" fmla="*/ 4274206 w 5991307"/>
              <a:gd name="connsiteY5" fmla="*/ 732866 h 6159499"/>
              <a:gd name="connsiteX6" fmla="*/ 4594913 w 5991307"/>
              <a:gd name="connsiteY6" fmla="*/ 1460030 h 6159499"/>
              <a:gd name="connsiteX7" fmla="*/ 4691409 w 5991307"/>
              <a:gd name="connsiteY7" fmla="*/ 1770856 h 6159499"/>
              <a:gd name="connsiteX8" fmla="*/ 4955354 w 5991307"/>
              <a:gd name="connsiteY8" fmla="*/ 1956211 h 6159499"/>
              <a:gd name="connsiteX9" fmla="*/ 5551359 w 5991307"/>
              <a:gd name="connsiteY9" fmla="*/ 2489464 h 6159499"/>
              <a:gd name="connsiteX10" fmla="*/ 5548521 w 5991307"/>
              <a:gd name="connsiteY10" fmla="*/ 3285066 h 6159499"/>
              <a:gd name="connsiteX11" fmla="*/ 5511625 w 5991307"/>
              <a:gd name="connsiteY11" fmla="*/ 3604448 h 6159499"/>
              <a:gd name="connsiteX12" fmla="*/ 5681912 w 5991307"/>
              <a:gd name="connsiteY12" fmla="*/ 3889610 h 6159499"/>
              <a:gd name="connsiteX13" fmla="*/ 5991267 w 5991307"/>
              <a:gd name="connsiteY13" fmla="*/ 4622476 h 6159499"/>
              <a:gd name="connsiteX14" fmla="*/ 5667722 w 5991307"/>
              <a:gd name="connsiteY14" fmla="*/ 5346788 h 6159499"/>
              <a:gd name="connsiteX15" fmla="*/ 5503111 w 5991307"/>
              <a:gd name="connsiteY15" fmla="*/ 5623395 h 6159499"/>
              <a:gd name="connsiteX16" fmla="*/ 5542845 w 5991307"/>
              <a:gd name="connsiteY16" fmla="*/ 5945628 h 6159499"/>
              <a:gd name="connsiteX17" fmla="*/ 5625150 w 5991307"/>
              <a:gd name="connsiteY17" fmla="*/ 6159499 h 6159499"/>
              <a:gd name="connsiteX18" fmla="*/ 0 w 5991307"/>
              <a:gd name="connsiteY18" fmla="*/ 6159499 h 6159499"/>
              <a:gd name="connsiteX19" fmla="*/ 0 w 5991307"/>
              <a:gd name="connsiteY19" fmla="*/ 0 h 615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991307" h="6159499">
                <a:moveTo>
                  <a:pt x="0" y="0"/>
                </a:moveTo>
                <a:lnTo>
                  <a:pt x="2900557" y="0"/>
                </a:lnTo>
                <a:cubicBezTo>
                  <a:pt x="2937452" y="57033"/>
                  <a:pt x="2962995" y="116917"/>
                  <a:pt x="2988539" y="179652"/>
                </a:cubicBezTo>
                <a:cubicBezTo>
                  <a:pt x="3031110" y="282311"/>
                  <a:pt x="3056653" y="336491"/>
                  <a:pt x="3201397" y="422040"/>
                </a:cubicBezTo>
                <a:cubicBezTo>
                  <a:pt x="3348980" y="504737"/>
                  <a:pt x="3408580" y="499034"/>
                  <a:pt x="3519266" y="484776"/>
                </a:cubicBezTo>
                <a:cubicBezTo>
                  <a:pt x="3740640" y="456259"/>
                  <a:pt x="3964851" y="453408"/>
                  <a:pt x="4274206" y="732866"/>
                </a:cubicBezTo>
                <a:cubicBezTo>
                  <a:pt x="4583561" y="1012325"/>
                  <a:pt x="4603427" y="1237603"/>
                  <a:pt x="4594913" y="1460030"/>
                </a:cubicBezTo>
                <a:cubicBezTo>
                  <a:pt x="4592075" y="1571243"/>
                  <a:pt x="4592075" y="1633978"/>
                  <a:pt x="4691409" y="1770856"/>
                </a:cubicBezTo>
                <a:cubicBezTo>
                  <a:pt x="4787905" y="1907734"/>
                  <a:pt x="4847506" y="1924844"/>
                  <a:pt x="4955354" y="1956211"/>
                </a:cubicBezTo>
                <a:cubicBezTo>
                  <a:pt x="5165375" y="2016095"/>
                  <a:pt x="5383910" y="2104496"/>
                  <a:pt x="5551359" y="2489464"/>
                </a:cubicBezTo>
                <a:cubicBezTo>
                  <a:pt x="5715970" y="2871581"/>
                  <a:pt x="5645017" y="3082601"/>
                  <a:pt x="5548521" y="3285066"/>
                </a:cubicBezTo>
                <a:cubicBezTo>
                  <a:pt x="5503111" y="3384873"/>
                  <a:pt x="5474730" y="3439054"/>
                  <a:pt x="5511625" y="3604448"/>
                </a:cubicBezTo>
                <a:cubicBezTo>
                  <a:pt x="5548521" y="3772693"/>
                  <a:pt x="5599607" y="3815468"/>
                  <a:pt x="5681912" y="3889610"/>
                </a:cubicBezTo>
                <a:cubicBezTo>
                  <a:pt x="5846523" y="4037894"/>
                  <a:pt x="5994105" y="4206140"/>
                  <a:pt x="5991267" y="4622476"/>
                </a:cubicBezTo>
                <a:cubicBezTo>
                  <a:pt x="5988429" y="5038813"/>
                  <a:pt x="5838009" y="5201355"/>
                  <a:pt x="5667722" y="5346788"/>
                </a:cubicBezTo>
                <a:cubicBezTo>
                  <a:pt x="5585416" y="5418078"/>
                  <a:pt x="5537168" y="5458001"/>
                  <a:pt x="5503111" y="5623395"/>
                </a:cubicBezTo>
                <a:cubicBezTo>
                  <a:pt x="5469053" y="5788789"/>
                  <a:pt x="5494596" y="5845821"/>
                  <a:pt x="5542845" y="5945628"/>
                </a:cubicBezTo>
                <a:cubicBezTo>
                  <a:pt x="5576902" y="6014067"/>
                  <a:pt x="5605283" y="6082506"/>
                  <a:pt x="5625150" y="6159499"/>
                </a:cubicBezTo>
                <a:cubicBezTo>
                  <a:pt x="5625150" y="6159499"/>
                  <a:pt x="5625150" y="6159499"/>
                  <a:pt x="0" y="6159499"/>
                </a:cubicBezTo>
                <a:cubicBezTo>
                  <a:pt x="0" y="6159499"/>
                  <a:pt x="0" y="6159499"/>
                  <a:pt x="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DCA501-BACB-40D5-AD83-E89136DB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14" y="818796"/>
            <a:ext cx="4811078" cy="38779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9FF3B5BF-AA5E-4D59-9CF3-7464AF13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814" y="2085187"/>
            <a:ext cx="4811077" cy="3909551"/>
          </a:xfrm>
        </p:spPr>
        <p:txBody>
          <a:bodyPr/>
          <a:lstStyle>
            <a:lvl1pPr>
              <a:spcBef>
                <a:spcPts val="1100"/>
              </a:spcBef>
              <a:defRPr/>
            </a:lvl1pPr>
            <a:lvl2pPr>
              <a:spcBef>
                <a:spcPts val="1100"/>
              </a:spcBef>
              <a:defRPr/>
            </a:lvl2pPr>
            <a:lvl3pPr>
              <a:spcBef>
                <a:spcPts val="1100"/>
              </a:spcBef>
              <a:defRPr/>
            </a:lvl3pPr>
            <a:lvl4pPr>
              <a:spcBef>
                <a:spcPts val="1100"/>
              </a:spcBef>
              <a:defRPr/>
            </a:lvl4pPr>
            <a:lvl5pPr>
              <a:spcBef>
                <a:spcPts val="11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3EBA7DD8-997B-4F1B-8422-9C05AF7CC8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6814" y="1213643"/>
            <a:ext cx="4811078" cy="341312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>
                <a:latin typeface="Consolas" panose="020B0609020204030204" pitchFamily="49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65624C-AD0E-4D44-A4CD-68D2F4728B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" y="3907780"/>
            <a:ext cx="694887" cy="295022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47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ACE93C64-9C39-4302-9504-25F7F7998B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88951" cy="685628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B2CF1E3-BD78-4A5F-AEAF-3580035C3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108" y="2437109"/>
            <a:ext cx="9144000" cy="1282402"/>
          </a:xfrm>
        </p:spPr>
        <p:txBody>
          <a:bodyPr anchor="b">
            <a:normAutofit/>
          </a:bodyPr>
          <a:lstStyle>
            <a:lvl1pPr algn="l">
              <a:lnSpc>
                <a:spcPts val="5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92FBFC6-0688-46C8-B2A2-21F16B9CF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108" y="4225769"/>
            <a:ext cx="9144000" cy="54040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896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ACE93C64-9C39-4302-9504-25F7F7998B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88951" cy="685628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B2CF1E3-BD78-4A5F-AEAF-3580035C3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108" y="2437109"/>
            <a:ext cx="9144000" cy="1282402"/>
          </a:xfrm>
        </p:spPr>
        <p:txBody>
          <a:bodyPr anchor="b">
            <a:normAutofit/>
          </a:bodyPr>
          <a:lstStyle>
            <a:lvl1pPr algn="l">
              <a:lnSpc>
                <a:spcPts val="5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92FBFC6-0688-46C8-B2A2-21F16B9CF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108" y="4225769"/>
            <a:ext cx="9144000" cy="54040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4078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F28C3B-ED80-4E00-8F2D-35BE1BF30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47328"/>
            <a:ext cx="10515600" cy="615553"/>
          </a:xfrm>
        </p:spPr>
        <p:txBody>
          <a:bodyPr anchor="ctr" anchorCtr="0">
            <a:spAutoFit/>
          </a:bodyPr>
          <a:lstStyle>
            <a:lvl1pPr algn="ctr">
              <a:lnSpc>
                <a:spcPts val="4800"/>
              </a:lnSpc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DEED3-C6BF-4054-9CF7-19D5B22E5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312"/>
            <a:ext cx="12192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5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F28C3B-ED80-4E00-8F2D-35BE1BF30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47328"/>
            <a:ext cx="10515600" cy="615553"/>
          </a:xfrm>
        </p:spPr>
        <p:txBody>
          <a:bodyPr anchor="ctr" anchorCtr="0">
            <a:spAutoFit/>
          </a:bodyPr>
          <a:lstStyle>
            <a:lvl1pPr algn="ctr">
              <a:lnSpc>
                <a:spcPts val="4800"/>
              </a:lnSpc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A38090-BABA-497C-912C-699C5567E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84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F28C3B-ED80-4E00-8F2D-35BE1BF30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47328"/>
            <a:ext cx="10515600" cy="615553"/>
          </a:xfrm>
        </p:spPr>
        <p:txBody>
          <a:bodyPr anchor="ctr" anchorCtr="0">
            <a:spAutoFit/>
          </a:bodyPr>
          <a:lstStyle>
            <a:lvl1pPr algn="ctr">
              <a:lnSpc>
                <a:spcPts val="4800"/>
              </a:lnSpc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E773B2-06DD-494C-8023-266C2B8E99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312"/>
            <a:ext cx="12192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43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7D6F55-8B7B-4E82-8550-AAB4CD3DA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1C3A1C-FA49-48F8-B57A-0311D7892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00"/>
              </a:spcBef>
              <a:defRPr/>
            </a:lvl1pPr>
            <a:lvl2pPr>
              <a:spcBef>
                <a:spcPts val="1100"/>
              </a:spcBef>
              <a:defRPr/>
            </a:lvl2pPr>
            <a:lvl3pPr>
              <a:spcBef>
                <a:spcPts val="1100"/>
              </a:spcBef>
              <a:defRPr/>
            </a:lvl3pPr>
            <a:lvl4pPr>
              <a:spcBef>
                <a:spcPts val="1100"/>
              </a:spcBef>
              <a:defRPr/>
            </a:lvl4pPr>
            <a:lvl5pPr>
              <a:spcBef>
                <a:spcPts val="11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A2DED5C-AD66-4E78-8CBA-7C170BA9B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E091F39-2C1A-4F93-B8E1-F17F73C8A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4E7FA45-75FA-4687-BD6F-40F0CBBBF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0937-DCB3-41EE-A340-D724A9427DB3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6F971054-6BFC-47B8-A10E-D429EC1A86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4108" y="1213643"/>
            <a:ext cx="10463784" cy="341312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buNone/>
              <a:defRPr>
                <a:latin typeface="Consolas" panose="020B0609020204030204" pitchFamily="49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42985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DCA501-BACB-40D5-AD83-E89136DB9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3B34230-C3E4-487F-A4AD-22B6CC36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CB94DEB-11D8-4D02-AD8D-FFC85F835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56C3FFF-71E4-4FB3-A8AB-4E857DE91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0937-DCB3-41EE-A340-D724A9427DB3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9FF3B5BF-AA5E-4D59-9CF3-7464AF13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776" y="2085187"/>
            <a:ext cx="5117116" cy="3909551"/>
          </a:xfrm>
        </p:spPr>
        <p:txBody>
          <a:bodyPr/>
          <a:lstStyle>
            <a:lvl1pPr>
              <a:spcBef>
                <a:spcPts val="1100"/>
              </a:spcBef>
              <a:defRPr/>
            </a:lvl1pPr>
            <a:lvl2pPr>
              <a:spcBef>
                <a:spcPts val="1100"/>
              </a:spcBef>
              <a:defRPr/>
            </a:lvl2pPr>
            <a:lvl3pPr>
              <a:spcBef>
                <a:spcPts val="1100"/>
              </a:spcBef>
              <a:defRPr/>
            </a:lvl3pPr>
            <a:lvl4pPr>
              <a:spcBef>
                <a:spcPts val="1100"/>
              </a:spcBef>
              <a:defRPr/>
            </a:lvl4pPr>
            <a:lvl5pPr>
              <a:spcBef>
                <a:spcPts val="11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8D223DA4-FE0E-42EC-99FA-56295FBC7A9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64108" y="2085187"/>
            <a:ext cx="5117116" cy="3909551"/>
          </a:xfrm>
        </p:spPr>
        <p:txBody>
          <a:bodyPr/>
          <a:lstStyle>
            <a:lvl1pPr>
              <a:spcBef>
                <a:spcPts val="1100"/>
              </a:spcBef>
              <a:defRPr/>
            </a:lvl1pPr>
            <a:lvl2pPr>
              <a:spcBef>
                <a:spcPts val="1100"/>
              </a:spcBef>
              <a:defRPr/>
            </a:lvl2pPr>
            <a:lvl3pPr>
              <a:spcBef>
                <a:spcPts val="1100"/>
              </a:spcBef>
              <a:defRPr/>
            </a:lvl3pPr>
            <a:lvl4pPr>
              <a:spcBef>
                <a:spcPts val="1100"/>
              </a:spcBef>
              <a:defRPr/>
            </a:lvl4pPr>
            <a:lvl5pPr>
              <a:spcBef>
                <a:spcPts val="11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3EBA7DD8-997B-4F1B-8422-9C05AF7CC8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4108" y="1213643"/>
            <a:ext cx="10463784" cy="341312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buNone/>
              <a:defRPr>
                <a:latin typeface="Consolas" panose="020B0609020204030204" pitchFamily="49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58005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9CC2880-BE66-4D0F-9971-69208EEBC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86198" y="6415802"/>
            <a:ext cx="1719015" cy="153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>
              <a:defRPr sz="1000">
                <a:solidFill>
                  <a:schemeClr val="dk2"/>
                </a:solidFill>
                <a:latin typeface="Consolas" panose="020B0609020204030204" pitchFamily="49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06C0954-AB68-46DE-A9A5-B9ACC2919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5802"/>
            <a:ext cx="4114800" cy="153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>
              <a:defRPr sz="1000">
                <a:solidFill>
                  <a:schemeClr val="dk2"/>
                </a:solidFill>
                <a:latin typeface="Consolas" panose="020B0609020204030204" pitchFamily="49" charset="0"/>
              </a:defRPr>
            </a:lvl1pPr>
          </a:lstStyle>
          <a:p>
            <a:endParaRPr lang="nb-NO" dirty="0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4F8F3AF-4EA9-479A-AC51-590656F8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108" y="818796"/>
            <a:ext cx="10463784" cy="38779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DAB6179-B69E-41EC-8E42-42569A9E9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108" y="2085187"/>
            <a:ext cx="10463784" cy="39095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271851-6460-4BB4-B451-3AA91AD37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054" y="6415802"/>
            <a:ext cx="1022090" cy="153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1000">
                <a:solidFill>
                  <a:schemeClr val="dk2"/>
                </a:solidFill>
                <a:latin typeface="Consolas" panose="020B0609020204030204" pitchFamily="49" charset="0"/>
              </a:defRPr>
            </a:lvl1pPr>
          </a:lstStyle>
          <a:p>
            <a:r>
              <a:rPr lang="nb-NO" dirty="0"/>
              <a:t>Side </a:t>
            </a:r>
            <a:fld id="{C6E30937-DCB3-41EE-A340-D724A9427DB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6E09B97-CD8C-433E-A703-FD5F4AD9F31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052713" y="6332086"/>
            <a:ext cx="707233" cy="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3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3" r:id="rId3"/>
    <p:sldLayoutId id="2147483664" r:id="rId4"/>
    <p:sldLayoutId id="2147483651" r:id="rId5"/>
    <p:sldLayoutId id="2147483666" r:id="rId6"/>
    <p:sldLayoutId id="2147483667" r:id="rId7"/>
    <p:sldLayoutId id="2147483650" r:id="rId8"/>
    <p:sldLayoutId id="2147483652" r:id="rId9"/>
    <p:sldLayoutId id="2147483660" r:id="rId10"/>
    <p:sldLayoutId id="2147483656" r:id="rId11"/>
    <p:sldLayoutId id="2147483657" r:id="rId12"/>
    <p:sldLayoutId id="2147483658" r:id="rId13"/>
    <p:sldLayoutId id="2147483659" r:id="rId14"/>
    <p:sldLayoutId id="2147483661" r:id="rId15"/>
    <p:sldLayoutId id="2147483662" r:id="rId16"/>
    <p:sldLayoutId id="2147483654" r:id="rId17"/>
    <p:sldLayoutId id="2147483655" r:id="rId18"/>
    <p:sldLayoutId id="2147483671" r:id="rId19"/>
    <p:sldLayoutId id="2147483672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ts val="2200"/>
        </a:lnSpc>
        <a:spcBef>
          <a:spcPts val="0"/>
        </a:spcBef>
        <a:buClr>
          <a:schemeClr val="accent6"/>
        </a:buClr>
        <a:buFont typeface="Arial" panose="020B0604020202020204" pitchFamily="34" charset="0"/>
        <a:buChar char="•"/>
        <a:defRPr sz="1600" kern="1200">
          <a:solidFill>
            <a:schemeClr val="dk2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ts val="2200"/>
        </a:lnSpc>
        <a:spcBef>
          <a:spcPts val="0"/>
        </a:spcBef>
        <a:buClr>
          <a:schemeClr val="accent6"/>
        </a:buClr>
        <a:buFont typeface="Arial" panose="020B0604020202020204" pitchFamily="34" charset="0"/>
        <a:buChar char="•"/>
        <a:defRPr sz="1600" kern="1200">
          <a:solidFill>
            <a:schemeClr val="dk2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ts val="2200"/>
        </a:lnSpc>
        <a:spcBef>
          <a:spcPts val="0"/>
        </a:spcBef>
        <a:buClr>
          <a:schemeClr val="accent6"/>
        </a:buClr>
        <a:buFont typeface="Arial" panose="020B0604020202020204" pitchFamily="34" charset="0"/>
        <a:buChar char="•"/>
        <a:defRPr sz="1600" kern="1200">
          <a:solidFill>
            <a:schemeClr val="dk2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ts val="2200"/>
        </a:lnSpc>
        <a:spcBef>
          <a:spcPts val="0"/>
        </a:spcBef>
        <a:buClr>
          <a:schemeClr val="accent6"/>
        </a:buClr>
        <a:buFont typeface="Arial" panose="020B0604020202020204" pitchFamily="34" charset="0"/>
        <a:buChar char="•"/>
        <a:defRPr sz="1600" kern="1200">
          <a:solidFill>
            <a:schemeClr val="dk2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ts val="2200"/>
        </a:lnSpc>
        <a:spcBef>
          <a:spcPts val="0"/>
        </a:spcBef>
        <a:buClr>
          <a:schemeClr val="accent6"/>
        </a:buClr>
        <a:buFont typeface="Arial" panose="020B0604020202020204" pitchFamily="34" charset="0"/>
        <a:buChar char="•"/>
        <a:defRPr sz="1600" kern="1200">
          <a:solidFill>
            <a:schemeClr val="dk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>
                <a:latin typeface="GT America" pitchFamily="2" charset="77"/>
              </a:rPr>
              <a:t>Creo</a:t>
            </a:r>
            <a:endParaRPr lang="nb-NO" dirty="0">
              <a:latin typeface="GT America" pitchFamily="2" charset="77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400" dirty="0"/>
              <a:t>– forbundet for kunst og kultur</a:t>
            </a:r>
          </a:p>
        </p:txBody>
      </p:sp>
    </p:spTree>
    <p:extLst>
      <p:ext uri="{BB962C8B-B14F-4D97-AF65-F5344CB8AC3E}">
        <p14:creationId xmlns:p14="http://schemas.microsoft.com/office/powerpoint/2010/main" val="809799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6516814" y="615594"/>
            <a:ext cx="4811078" cy="387798"/>
          </a:xfrm>
        </p:spPr>
        <p:txBody>
          <a:bodyPr/>
          <a:lstStyle/>
          <a:p>
            <a:r>
              <a:rPr lang="nb-NO" dirty="0">
                <a:solidFill>
                  <a:srgbClr val="050538"/>
                </a:solidFill>
                <a:effectLst/>
                <a:latin typeface="GT America" pitchFamily="2" charset="77"/>
              </a:rPr>
              <a:t>Arbeidsliv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6862916" y="1636889"/>
            <a:ext cx="5329084" cy="506871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nb-NO" dirty="0"/>
          </a:p>
          <a:p>
            <a:pPr>
              <a:lnSpc>
                <a:spcPct val="150000"/>
              </a:lnSpc>
            </a:pPr>
            <a:r>
              <a:rPr lang="nb-NO" sz="1800" dirty="0" err="1">
                <a:solidFill>
                  <a:schemeClr val="tx2"/>
                </a:solidFill>
                <a:effectLst/>
                <a:latin typeface="+mj-lt"/>
              </a:rPr>
              <a:t>Creo</a:t>
            </a:r>
            <a:r>
              <a:rPr lang="nb-NO" sz="1800" dirty="0">
                <a:solidFill>
                  <a:schemeClr val="tx2"/>
                </a:solidFill>
                <a:effectLst/>
                <a:latin typeface="+mj-lt"/>
              </a:rPr>
              <a:t> bistår sine medlemmer kollektivt gjennom å fremforhandle og reforhandle tariffavtaler, rammeavtaler, anbefalte minstesatser og en rekke andre kollektive ordninger. </a:t>
            </a:r>
          </a:p>
          <a:p>
            <a:pPr>
              <a:lnSpc>
                <a:spcPct val="150000"/>
              </a:lnSpc>
            </a:pPr>
            <a:r>
              <a:rPr lang="nb-NO" sz="1800" dirty="0" err="1">
                <a:solidFill>
                  <a:schemeClr val="tx2"/>
                </a:solidFill>
                <a:effectLst/>
                <a:latin typeface="+mj-lt"/>
              </a:rPr>
              <a:t>Creo</a:t>
            </a:r>
            <a:r>
              <a:rPr lang="nb-NO" sz="1800" dirty="0">
                <a:solidFill>
                  <a:schemeClr val="tx2"/>
                </a:solidFill>
                <a:effectLst/>
                <a:latin typeface="+mj-lt"/>
              </a:rPr>
              <a:t> har mange hundre tillitsvalgte og klubber i organisasjonen.</a:t>
            </a:r>
          </a:p>
          <a:p>
            <a:pPr>
              <a:lnSpc>
                <a:spcPct val="150000"/>
              </a:lnSpc>
            </a:pPr>
            <a:r>
              <a:rPr lang="nb-NO" sz="1800" dirty="0">
                <a:solidFill>
                  <a:schemeClr val="tx2"/>
                </a:solidFill>
                <a:latin typeface="+mj-lt"/>
              </a:rPr>
              <a:t>V</a:t>
            </a:r>
            <a:r>
              <a:rPr lang="nb-NO" sz="1800" dirty="0">
                <a:solidFill>
                  <a:schemeClr val="tx2"/>
                </a:solidFill>
                <a:effectLst/>
                <a:latin typeface="+mj-lt"/>
              </a:rPr>
              <a:t>åre tillitsvalgte er en av </a:t>
            </a:r>
            <a:r>
              <a:rPr lang="nb-NO" sz="1800" dirty="0" err="1">
                <a:solidFill>
                  <a:schemeClr val="tx2"/>
                </a:solidFill>
                <a:effectLst/>
                <a:latin typeface="+mj-lt"/>
              </a:rPr>
              <a:t>Creos</a:t>
            </a:r>
            <a:r>
              <a:rPr lang="nb-NO" sz="1800" dirty="0">
                <a:solidFill>
                  <a:schemeClr val="tx2"/>
                </a:solidFill>
                <a:effectLst/>
                <a:latin typeface="+mj-lt"/>
              </a:rPr>
              <a:t> viktigste ressurser og medlemsfordeler.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8" name="Plassholder for bilde 7" descr="Et bilde som inneholder person, vegg, innendørs, stående&#10;&#10;Automatisk generert beskrivelse">
            <a:extLst>
              <a:ext uri="{FF2B5EF4-FFF2-40B4-BE49-F238E27FC236}">
                <a16:creationId xmlns:a16="http://schemas.microsoft.com/office/drawing/2014/main" id="{09A38D22-8245-2D11-EF97-FE3C314CBA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9" r="182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4348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Rådgivning og juridisk bistand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64108" y="2520779"/>
            <a:ext cx="10463784" cy="456201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</a:pPr>
            <a:r>
              <a:rPr lang="nb-NO" sz="1800" dirty="0"/>
              <a:t>Gratis gjennomgang av alle typer jobb-relaterte avtaler (arbeidsavtaler, konsertavtaler, platekontrakter, </a:t>
            </a:r>
            <a:r>
              <a:rPr lang="nb-NO" sz="1800" dirty="0" err="1"/>
              <a:t>managementavtaler</a:t>
            </a:r>
            <a:r>
              <a:rPr lang="nb-NO" sz="1800" dirty="0"/>
              <a:t>, forlagsavtaler osv.) før avtalen eventuelt undertegnes. </a:t>
            </a:r>
          </a:p>
          <a:p>
            <a:pPr marL="285750" indent="-285750">
              <a:lnSpc>
                <a:spcPct val="150000"/>
              </a:lnSpc>
            </a:pPr>
            <a:r>
              <a:rPr lang="nb-NO" sz="1800" dirty="0" err="1"/>
              <a:t>Creo</a:t>
            </a:r>
            <a:r>
              <a:rPr lang="nb-NO" sz="1800" dirty="0"/>
              <a:t> hjelper deg både med å fastsette riktig betaling, og å få pengene utbetalt.</a:t>
            </a:r>
          </a:p>
          <a:p>
            <a:pPr marL="285750" indent="-285750">
              <a:lnSpc>
                <a:spcPct val="150000"/>
              </a:lnSpc>
            </a:pPr>
            <a:r>
              <a:rPr lang="nb-NO" sz="1800" dirty="0"/>
              <a:t>Bistand til konkrete avtaleforhandlinger ytes etter behov. Slik bistand er også gratis.</a:t>
            </a:r>
          </a:p>
          <a:p>
            <a:pPr marL="285750" indent="-285750">
              <a:lnSpc>
                <a:spcPct val="150000"/>
              </a:lnSpc>
            </a:pPr>
            <a:r>
              <a:rPr lang="nb-NO" sz="1800" dirty="0"/>
              <a:t>Advokatbistand i alle jobb-relaterte saker er gratis for </a:t>
            </a:r>
            <a:r>
              <a:rPr lang="nb-NO" sz="1800" dirty="0" err="1"/>
              <a:t>Creos</a:t>
            </a:r>
            <a:r>
              <a:rPr lang="nb-NO" sz="1800" dirty="0"/>
              <a:t> medlemmer.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0937-DCB3-41EE-A340-D724A9427DB3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0660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5685183" y="392571"/>
            <a:ext cx="6160715" cy="680856"/>
          </a:xfrm>
        </p:spPr>
        <p:txBody>
          <a:bodyPr>
            <a:normAutofit/>
          </a:bodyPr>
          <a:lstStyle/>
          <a:p>
            <a:r>
              <a:rPr lang="nb-NO" dirty="0"/>
              <a:t>Som medlem får du blant annet..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6862916" y="1431235"/>
            <a:ext cx="5329084" cy="5274364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chemeClr val="tx2"/>
                </a:solidFill>
              </a:rPr>
              <a:t>Gratis advokatbistand og juridisk rådgivning</a:t>
            </a:r>
          </a:p>
          <a:p>
            <a:r>
              <a:rPr lang="nb-NO" dirty="0">
                <a:solidFill>
                  <a:schemeClr val="tx2"/>
                </a:solidFill>
              </a:rPr>
              <a:t>Søknads- og </a:t>
            </a:r>
            <a:r>
              <a:rPr lang="nb-NO" dirty="0" err="1">
                <a:solidFill>
                  <a:schemeClr val="tx2"/>
                </a:solidFill>
              </a:rPr>
              <a:t>kontraktshjelp</a:t>
            </a:r>
            <a:endParaRPr lang="nb-NO" dirty="0">
              <a:solidFill>
                <a:schemeClr val="tx2"/>
              </a:solidFill>
            </a:endParaRPr>
          </a:p>
          <a:p>
            <a:r>
              <a:rPr lang="nb-NO" dirty="0">
                <a:solidFill>
                  <a:schemeClr val="tx2"/>
                </a:solidFill>
              </a:rPr>
              <a:t>Fri inkassotjeneste og Skatteveiledning</a:t>
            </a:r>
          </a:p>
          <a:p>
            <a:r>
              <a:rPr lang="nb-NO" dirty="0">
                <a:solidFill>
                  <a:schemeClr val="tx2"/>
                </a:solidFill>
              </a:rPr>
              <a:t>Rabattavtaler/</a:t>
            </a:r>
            <a:r>
              <a:rPr lang="nb-NO" dirty="0" err="1">
                <a:solidFill>
                  <a:schemeClr val="tx2"/>
                </a:solidFill>
              </a:rPr>
              <a:t>LOFavør</a:t>
            </a:r>
            <a:endParaRPr lang="nb-NO" dirty="0">
              <a:solidFill>
                <a:schemeClr val="tx2"/>
              </a:solidFill>
            </a:endParaRPr>
          </a:p>
          <a:p>
            <a:r>
              <a:rPr lang="nb-NO" dirty="0">
                <a:solidFill>
                  <a:schemeClr val="tx2"/>
                </a:solidFill>
              </a:rPr>
              <a:t>Kurs og konferanser (arbeidsliv, opphavsrett, kontrakter og avtaler, søknader, pengekrav)</a:t>
            </a:r>
          </a:p>
          <a:p>
            <a:r>
              <a:rPr lang="nb-NO" dirty="0">
                <a:solidFill>
                  <a:schemeClr val="tx2"/>
                </a:solidFill>
              </a:rPr>
              <a:t>Scenekunstmedisin (Fysisk og psykisk helse, Samtaleterapi, </a:t>
            </a:r>
            <a:r>
              <a:rPr lang="nb-NO" dirty="0" err="1">
                <a:solidFill>
                  <a:schemeClr val="tx2"/>
                </a:solidFill>
              </a:rPr>
              <a:t>Samtaleforum</a:t>
            </a:r>
            <a:r>
              <a:rPr lang="nb-NO" dirty="0">
                <a:solidFill>
                  <a:schemeClr val="tx2"/>
                </a:solidFill>
              </a:rPr>
              <a:t> etc.)</a:t>
            </a:r>
          </a:p>
          <a:p>
            <a:r>
              <a:rPr lang="nb-NO" dirty="0">
                <a:solidFill>
                  <a:schemeClr val="tx2"/>
                </a:solidFill>
              </a:rPr>
              <a:t>Ulykkesforsikring</a:t>
            </a:r>
          </a:p>
          <a:p>
            <a:r>
              <a:rPr lang="nb-NO" dirty="0">
                <a:solidFill>
                  <a:schemeClr val="tx2"/>
                </a:solidFill>
              </a:rPr>
              <a:t>Ansvarsforsikring</a:t>
            </a:r>
          </a:p>
          <a:p>
            <a:r>
              <a:rPr lang="nb-NO" dirty="0">
                <a:solidFill>
                  <a:schemeClr val="tx2"/>
                </a:solidFill>
              </a:rPr>
              <a:t>Markedets beste innboforsikring</a:t>
            </a:r>
          </a:p>
          <a:p>
            <a:r>
              <a:rPr lang="nb-NO" dirty="0">
                <a:solidFill>
                  <a:schemeClr val="tx2"/>
                </a:solidFill>
              </a:rPr>
              <a:t>Tilgang til Instrument- og utstyrsforsikring</a:t>
            </a:r>
          </a:p>
          <a:p>
            <a:r>
              <a:rPr lang="nb-NO" dirty="0">
                <a:solidFill>
                  <a:schemeClr val="tx2"/>
                </a:solidFill>
              </a:rPr>
              <a:t>Tilgang til reiseforsikring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3" name="Plassholder for bilde 12" descr="Et bilde som inneholder musikkinstrument, musikk, person, strengeinstrument&#10;&#10;KI-generert innhold kan være feil.">
            <a:extLst>
              <a:ext uri="{FF2B5EF4-FFF2-40B4-BE49-F238E27FC236}">
                <a16:creationId xmlns:a16="http://schemas.microsoft.com/office/drawing/2014/main" id="{6B38BB43-8F68-EEE5-EAA8-A3FA1644D8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1" r="182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9847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1D8E1B-0B55-3961-3DB1-E4166EC2C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/>
              <a:t>Hvem kan bli medlem i </a:t>
            </a:r>
            <a:r>
              <a:rPr lang="nb-NO" sz="2800" dirty="0" err="1"/>
              <a:t>Creo</a:t>
            </a:r>
            <a:r>
              <a:rPr lang="nb-NO" sz="2800" dirty="0"/>
              <a:t>?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5889251-0804-71A7-8105-B13A26771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108" y="2496065"/>
            <a:ext cx="10463784" cy="3498673"/>
          </a:xfrm>
        </p:spPr>
        <p:txBody>
          <a:bodyPr/>
          <a:lstStyle/>
          <a:p>
            <a:r>
              <a:rPr lang="nb-NO" sz="1800" dirty="0">
                <a:effectLst/>
              </a:rPr>
              <a:t>Alle som jobber/studerer innen kunst og kultur kan melde seg inn i </a:t>
            </a:r>
            <a:r>
              <a:rPr lang="nb-NO" sz="1800" dirty="0" err="1">
                <a:effectLst/>
              </a:rPr>
              <a:t>Creo</a:t>
            </a:r>
            <a:endParaRPr lang="nb-NO" sz="1800" dirty="0">
              <a:effectLst/>
            </a:endParaRPr>
          </a:p>
          <a:p>
            <a:r>
              <a:rPr lang="nb-NO" sz="1800" dirty="0">
                <a:effectLst/>
              </a:rPr>
              <a:t>Mange av våre medlemmer er frilansere/selvstendig næringsdrivende</a:t>
            </a:r>
          </a:p>
          <a:p>
            <a:r>
              <a:rPr lang="nb-NO" sz="1800" dirty="0">
                <a:effectLst/>
              </a:rPr>
              <a:t>Mange er ansatt, og har arbeidsforhold som er omfattet av tariffavtaler</a:t>
            </a:r>
          </a:p>
          <a:p>
            <a:r>
              <a:rPr lang="nb-NO" sz="1800" dirty="0"/>
              <a:t>S</a:t>
            </a:r>
            <a:r>
              <a:rPr lang="nb-NO" sz="1800" dirty="0">
                <a:effectLst/>
              </a:rPr>
              <a:t>vært mange er en kombinasjon av alle mulige tilknytningsformer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6B12B5-4879-F51B-8F98-3ACCE4C4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0937-DCB3-41EE-A340-D724A9427DB3}" type="slidenum">
              <a:rPr lang="nb-NO" smtClean="0"/>
              <a:t>13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B931337-07A9-E56E-F077-ED72C5E13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065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>
            <a:extLst>
              <a:ext uri="{FF2B5EF4-FFF2-40B4-BE49-F238E27FC236}">
                <a16:creationId xmlns:a16="http://schemas.microsoft.com/office/drawing/2014/main" id="{E3A2E579-EDF9-5582-E544-751F8771E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819" y="818796"/>
            <a:ext cx="4361952" cy="387798"/>
          </a:xfrm>
        </p:spPr>
        <p:txBody>
          <a:bodyPr>
            <a:normAutofit fontScale="90000"/>
          </a:bodyPr>
          <a:lstStyle/>
          <a:p>
            <a:r>
              <a:rPr lang="en-US"/>
              <a:t>Hvem er Creos medlemmer?</a:t>
            </a:r>
            <a:endParaRPr lang="en-US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7089819" y="1712687"/>
            <a:ext cx="4586516" cy="428205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dirty="0"/>
              <a:t>Musikere, sangere, artister, band</a:t>
            </a:r>
          </a:p>
          <a:p>
            <a:r>
              <a:rPr lang="nb-NO" dirty="0"/>
              <a:t>Produsenter, sufflører, inspisienter, scenografer</a:t>
            </a:r>
          </a:p>
          <a:p>
            <a:r>
              <a:rPr lang="nb-NO" dirty="0"/>
              <a:t>Dansere, koreografer, skuespillere, musikalartister</a:t>
            </a:r>
          </a:p>
          <a:p>
            <a:r>
              <a:rPr lang="nb-NO" dirty="0"/>
              <a:t>Lyd/lys designere, sceneteknikere</a:t>
            </a:r>
          </a:p>
          <a:p>
            <a:r>
              <a:rPr lang="nb-NO" dirty="0"/>
              <a:t>Lærere og ansatte ved høgskoler/universitet, videregående skole, grunnskole og kulturskole</a:t>
            </a:r>
          </a:p>
          <a:p>
            <a:r>
              <a:rPr lang="nb-NO" dirty="0"/>
              <a:t>Musikkterapeuter</a:t>
            </a:r>
          </a:p>
          <a:p>
            <a:r>
              <a:rPr lang="nb-NO" dirty="0"/>
              <a:t>Anmeldere</a:t>
            </a:r>
          </a:p>
          <a:p>
            <a:r>
              <a:rPr lang="nb-NO" dirty="0"/>
              <a:t>Administrativt ansatte</a:t>
            </a:r>
          </a:p>
        </p:txBody>
      </p:sp>
      <p:pic>
        <p:nvPicPr>
          <p:cNvPr id="6" name="Plassholder for bilde 5" descr="Et bilde som inneholder person, utendørs, tre, klær&#10;&#10;KI-generert innhold kan være feil.">
            <a:extLst>
              <a:ext uri="{FF2B5EF4-FFF2-40B4-BE49-F238E27FC236}">
                <a16:creationId xmlns:a16="http://schemas.microsoft.com/office/drawing/2014/main" id="{46D13535-2807-38A6-C805-4F0041D3452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r="175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3138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1E0CC5-D93C-E1BE-8824-CA621C117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i="0" u="none" strike="noStrike" dirty="0">
                <a:solidFill>
                  <a:schemeClr val="tx2"/>
                </a:solidFill>
                <a:effectLst/>
              </a:rPr>
              <a:t>Kulturbransjen står sterkere sammen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2D37AC2-3EC4-FFE8-F6F2-1A382FC9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0937-DCB3-41EE-A340-D724A9427DB3}" type="slidenum">
              <a:rPr lang="nb-NO" smtClean="0"/>
              <a:t>15</a:t>
            </a:fld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A22C89F-A75A-9CDE-E7E7-63F37B0673F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64107" y="1948071"/>
            <a:ext cx="10612275" cy="40466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nb-NO" sz="1900" dirty="0">
              <a:solidFill>
                <a:schemeClr val="tx2"/>
              </a:solidFill>
              <a:effectLst/>
            </a:endParaRPr>
          </a:p>
          <a:p>
            <a:pPr algn="l">
              <a:lnSpc>
                <a:spcPct val="150000"/>
              </a:lnSpc>
            </a:pPr>
            <a:r>
              <a:rPr lang="nb-NO" sz="1800" b="0" i="0" u="none" strike="noStrike" dirty="0">
                <a:solidFill>
                  <a:schemeClr val="tx2"/>
                </a:solidFill>
                <a:effectLst/>
              </a:rPr>
              <a:t>For å ha et godt kulturliv er vi avhengig av at aktører som </a:t>
            </a:r>
            <a:r>
              <a:rPr lang="nb-NO" sz="1800" b="0" i="0" u="none" strike="noStrike" dirty="0" err="1">
                <a:solidFill>
                  <a:schemeClr val="tx2"/>
                </a:solidFill>
                <a:effectLst/>
              </a:rPr>
              <a:t>Creo</a:t>
            </a:r>
            <a:r>
              <a:rPr lang="nb-NO" sz="1800" b="0" i="0" u="none" strike="noStrike" dirty="0">
                <a:solidFill>
                  <a:schemeClr val="tx2"/>
                </a:solidFill>
                <a:effectLst/>
              </a:rPr>
              <a:t> kjemper for viktige saker for kulturbransjen. </a:t>
            </a:r>
          </a:p>
          <a:p>
            <a:pPr algn="l">
              <a:lnSpc>
                <a:spcPct val="150000"/>
              </a:lnSpc>
            </a:pPr>
            <a:r>
              <a:rPr lang="nb-NO" sz="1800" b="0" i="0" u="none" strike="noStrike" dirty="0">
                <a:solidFill>
                  <a:schemeClr val="tx2"/>
                </a:solidFill>
                <a:effectLst/>
              </a:rPr>
              <a:t>Politikere tar ikke nødvendigvis alltid gode valg, eller er klar over hvilke utfordringer som møter oss som jobber innenfor feltet. Da er det viktig å ha et talerør ovenfor regjering og Stortinget. </a:t>
            </a:r>
          </a:p>
          <a:p>
            <a:pPr>
              <a:lnSpc>
                <a:spcPct val="150000"/>
              </a:lnSpc>
            </a:pPr>
            <a:r>
              <a:rPr lang="nb-NO" sz="1800" b="0" i="0" u="none" strike="noStrike" dirty="0">
                <a:solidFill>
                  <a:schemeClr val="tx2"/>
                </a:solidFill>
                <a:effectLst/>
              </a:rPr>
              <a:t>Jo flere medlemmer vi er, desto større makt har vi ovenfor politikere og arbeidsgivere. </a:t>
            </a:r>
          </a:p>
          <a:p>
            <a:pPr>
              <a:lnSpc>
                <a:spcPct val="150000"/>
              </a:lnSpc>
            </a:pPr>
            <a:r>
              <a:rPr lang="nb-NO" sz="1800" dirty="0">
                <a:solidFill>
                  <a:schemeClr val="tx2"/>
                </a:solidFill>
                <a:effectLst/>
              </a:rPr>
              <a:t>Et sterkere </a:t>
            </a:r>
            <a:r>
              <a:rPr lang="nb-NO" sz="1800" dirty="0" err="1">
                <a:solidFill>
                  <a:schemeClr val="tx2"/>
                </a:solidFill>
                <a:effectLst/>
              </a:rPr>
              <a:t>Creo</a:t>
            </a:r>
            <a:r>
              <a:rPr lang="nb-NO" sz="1800" dirty="0">
                <a:solidFill>
                  <a:schemeClr val="tx2"/>
                </a:solidFill>
                <a:effectLst/>
              </a:rPr>
              <a:t> betyr at vi kulturarbeidere på sikt får arbeidsvilkår vi fortjener. </a:t>
            </a:r>
            <a:r>
              <a:rPr lang="nb-NO" sz="1800" b="0" i="0" u="none" strike="noStrike" dirty="0">
                <a:solidFill>
                  <a:schemeClr val="tx2"/>
                </a:solidFill>
                <a:effectLst/>
              </a:rPr>
              <a:t>Sammen kjemper vi frem gode vilkår og god kulturpolitikk i Norge.</a:t>
            </a:r>
          </a:p>
          <a:p>
            <a:pPr algn="l"/>
            <a:endParaRPr lang="nb-NO" dirty="0">
              <a:solidFill>
                <a:schemeClr val="tx2"/>
              </a:solidFill>
              <a:effectLst/>
              <a:latin typeface="GT America" pitchFamily="2" charset="77"/>
            </a:endParaRPr>
          </a:p>
          <a:p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7C9B02F8-3705-7F35-9E54-1E1F019F0A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Politisk arbeid</a:t>
            </a:r>
          </a:p>
        </p:txBody>
      </p:sp>
    </p:spTree>
    <p:extLst>
      <p:ext uri="{BB962C8B-B14F-4D97-AF65-F5344CB8AC3E}">
        <p14:creationId xmlns:p14="http://schemas.microsoft.com/office/powerpoint/2010/main" val="4182210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 descr="Et bilde som inneholder tekst, skjermbilde, avis&#10;&#10;Automatisk generert beskrivelse">
            <a:extLst>
              <a:ext uri="{FF2B5EF4-FFF2-40B4-BE49-F238E27FC236}">
                <a16:creationId xmlns:a16="http://schemas.microsoft.com/office/drawing/2014/main" id="{DCB4D6FE-5EEA-3539-2A8C-0227778B7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440" y="206833"/>
            <a:ext cx="3584703" cy="3053980"/>
          </a:xfrm>
          <a:prstGeom prst="rect">
            <a:avLst/>
          </a:pr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E47FC5C-6EB2-9C69-AD02-1565A2CF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0937-DCB3-41EE-A340-D724A9427DB3}" type="slidenum">
              <a:rPr lang="nb-NO" smtClean="0"/>
              <a:t>16</a:t>
            </a:fld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C686EFD-8BF1-809D-8739-3C87E4B26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017" y="3759584"/>
            <a:ext cx="2771705" cy="2302392"/>
          </a:xfrm>
          <a:prstGeom prst="rect">
            <a:avLst/>
          </a:prstGeom>
        </p:spPr>
      </p:pic>
      <p:pic>
        <p:nvPicPr>
          <p:cNvPr id="13" name="Bilde 12" descr="Et bilde som inneholder tekst, person, skjermbilde, kvinne&#10;&#10;Automatisk generert beskrivelse">
            <a:extLst>
              <a:ext uri="{FF2B5EF4-FFF2-40B4-BE49-F238E27FC236}">
                <a16:creationId xmlns:a16="http://schemas.microsoft.com/office/drawing/2014/main" id="{D590142A-5427-DB2E-D45F-8A5E797FA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237" y="536501"/>
            <a:ext cx="2977117" cy="290815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ED0C671-72FD-A3C2-E89A-C600BCBC9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234" y="2601987"/>
            <a:ext cx="3048311" cy="3890759"/>
          </a:xfrm>
          <a:prstGeom prst="rect">
            <a:avLst/>
          </a:prstGeom>
        </p:spPr>
      </p:pic>
      <p:pic>
        <p:nvPicPr>
          <p:cNvPr id="19" name="Bilde 18" descr="Et bilde som inneholder tekst, avis, skjermbilde&#10;&#10;Automatisk generert beskrivelse">
            <a:extLst>
              <a:ext uri="{FF2B5EF4-FFF2-40B4-BE49-F238E27FC236}">
                <a16:creationId xmlns:a16="http://schemas.microsoft.com/office/drawing/2014/main" id="{F2BAD460-C6AC-9E95-2F36-BF56A9AC27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78" y="206833"/>
            <a:ext cx="2379833" cy="3552751"/>
          </a:xfrm>
          <a:prstGeom prst="rect">
            <a:avLst/>
          </a:prstGeom>
        </p:spPr>
      </p:pic>
      <p:pic>
        <p:nvPicPr>
          <p:cNvPr id="4" name="Plassholder for innhold 4" descr="Et bilde som inneholder tekst, person, mann, dress&#10;&#10;Automatisk generert beskrivelse">
            <a:extLst>
              <a:ext uri="{FF2B5EF4-FFF2-40B4-BE49-F238E27FC236}">
                <a16:creationId xmlns:a16="http://schemas.microsoft.com/office/drawing/2014/main" id="{016BEC0C-720F-3015-B8FC-F6A26ACDAD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07" y="3108740"/>
            <a:ext cx="4160498" cy="3307062"/>
          </a:xfrm>
          <a:prstGeom prst="rect">
            <a:avLst/>
          </a:prstGeom>
        </p:spPr>
      </p:pic>
      <p:pic>
        <p:nvPicPr>
          <p:cNvPr id="5" name="Bilde 4" descr="Et bilde som inneholder tekst, skjermbilde, person, mann&#10;&#10;Automatisk generert beskrivelse">
            <a:extLst>
              <a:ext uri="{FF2B5EF4-FFF2-40B4-BE49-F238E27FC236}">
                <a16:creationId xmlns:a16="http://schemas.microsoft.com/office/drawing/2014/main" id="{34C497B6-FD39-592C-6577-3F24B9A2D3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158"/>
          <a:stretch/>
        </p:blipFill>
        <p:spPr>
          <a:xfrm>
            <a:off x="5946655" y="625532"/>
            <a:ext cx="2356161" cy="155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98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36EBAE84-69C7-4398-7D53-F49C427C9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tx2"/>
                </a:solidFill>
              </a:rPr>
              <a:t>Hva koster et medlemskap?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D1C4627-8C69-2828-9342-09B34A33E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814" y="2085187"/>
            <a:ext cx="5296245" cy="3909551"/>
          </a:xfrm>
        </p:spPr>
        <p:txBody>
          <a:bodyPr>
            <a:normAutofit/>
          </a:bodyPr>
          <a:lstStyle/>
          <a:p>
            <a:pPr algn="l"/>
            <a:endParaRPr lang="nb-NO" sz="1800" b="0" i="0" u="none" strike="noStrike" dirty="0">
              <a:solidFill>
                <a:schemeClr val="tx2"/>
              </a:solidFill>
              <a:effectLst/>
            </a:endParaRPr>
          </a:p>
          <a:p>
            <a:pPr algn="l"/>
            <a:r>
              <a:rPr lang="nb-NO" sz="1800" b="0" i="0" u="none" strike="noStrike" dirty="0">
                <a:solidFill>
                  <a:schemeClr val="accent1"/>
                </a:solidFill>
                <a:effectLst/>
              </a:rPr>
              <a:t>Kontingenten i </a:t>
            </a:r>
            <a:r>
              <a:rPr lang="nb-NO" sz="1800" b="0" i="0" u="none" strike="noStrike" dirty="0" err="1">
                <a:solidFill>
                  <a:schemeClr val="accent1"/>
                </a:solidFill>
                <a:effectLst/>
              </a:rPr>
              <a:t>Creo</a:t>
            </a:r>
            <a:r>
              <a:rPr lang="nb-NO" sz="1800" b="0" i="0" u="none" strike="noStrike" dirty="0">
                <a:solidFill>
                  <a:schemeClr val="accent1"/>
                </a:solidFill>
                <a:effectLst/>
              </a:rPr>
              <a:t> skal utgjøre 1,70 prosent av din brutto årsinntekt.</a:t>
            </a:r>
          </a:p>
          <a:p>
            <a:pPr algn="l"/>
            <a:r>
              <a:rPr lang="nb-NO" sz="1800" b="0" i="0" u="none" strike="noStrike" dirty="0" err="1">
                <a:solidFill>
                  <a:schemeClr val="accent1"/>
                </a:solidFill>
                <a:effectLst/>
              </a:rPr>
              <a:t>Creos</a:t>
            </a:r>
            <a:r>
              <a:rPr lang="nb-NO" sz="1800" b="0" i="0" u="none" strike="noStrike" dirty="0">
                <a:solidFill>
                  <a:schemeClr val="accent1"/>
                </a:solidFill>
                <a:effectLst/>
              </a:rPr>
              <a:t> studentmedlemskap koster kr 600,- per år. </a:t>
            </a:r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9778E6B-364B-A536-2FCD-3C3EBCDD73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Plassholder for bilde 8" descr="Et bilde som inneholder musikk, musikkinstrument, Perkusjon, innendørs&#10;&#10;KI-generert innhold kan være feil.">
            <a:extLst>
              <a:ext uri="{FF2B5EF4-FFF2-40B4-BE49-F238E27FC236}">
                <a16:creationId xmlns:a16="http://schemas.microsoft.com/office/drawing/2014/main" id="{ADA01EFA-4464-7A01-0A85-DA3C921257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9" r="182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2167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BE3975-AE56-F685-D512-80A4C64EA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Hvem er </a:t>
            </a:r>
            <a:r>
              <a:rPr lang="nb-NO" dirty="0" err="1"/>
              <a:t>Creo</a:t>
            </a:r>
            <a:r>
              <a:rPr lang="nb-NO" dirty="0"/>
              <a:t>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4B1DC4-AEED-E5D5-5366-FB6F9A506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108" y="2358887"/>
            <a:ext cx="10463784" cy="3635851"/>
          </a:xfrm>
        </p:spPr>
        <p:txBody>
          <a:bodyPr/>
          <a:lstStyle/>
          <a:p>
            <a:r>
              <a:rPr lang="nb-NO" sz="2000" dirty="0">
                <a:solidFill>
                  <a:srgbClr val="0D1037"/>
                </a:solidFill>
                <a:effectLst/>
                <a:latin typeface="GT America" pitchFamily="2" charset="77"/>
              </a:rPr>
              <a:t>Med over  11 </a:t>
            </a:r>
            <a:r>
              <a:rPr lang="nb-NO" sz="2000" dirty="0">
                <a:solidFill>
                  <a:srgbClr val="0D1037"/>
                </a:solidFill>
                <a:latin typeface="GT America" pitchFamily="2" charset="77"/>
              </a:rPr>
              <a:t>0</a:t>
            </a:r>
            <a:r>
              <a:rPr lang="nb-NO" sz="2000" dirty="0">
                <a:solidFill>
                  <a:srgbClr val="0D1037"/>
                </a:solidFill>
                <a:effectLst/>
                <a:latin typeface="GT America" pitchFamily="2" charset="77"/>
              </a:rPr>
              <a:t>00 medlemmer er </a:t>
            </a:r>
            <a:r>
              <a:rPr lang="nb-NO" sz="2000" dirty="0" err="1">
                <a:solidFill>
                  <a:srgbClr val="0D1037"/>
                </a:solidFill>
                <a:effectLst/>
                <a:latin typeface="GT America" pitchFamily="2" charset="77"/>
              </a:rPr>
              <a:t>Creo</a:t>
            </a:r>
            <a:r>
              <a:rPr lang="nb-NO" sz="2000" dirty="0">
                <a:solidFill>
                  <a:srgbClr val="0D1037"/>
                </a:solidFill>
                <a:effectLst/>
                <a:latin typeface="GT America" pitchFamily="2" charset="77"/>
              </a:rPr>
              <a:t> Norges største kulturorganisasjon. </a:t>
            </a:r>
          </a:p>
          <a:p>
            <a:endParaRPr lang="nb-NO" sz="2000" dirty="0">
              <a:solidFill>
                <a:srgbClr val="0D1037"/>
              </a:solidFill>
              <a:effectLst/>
              <a:latin typeface="GT America" pitchFamily="2" charset="77"/>
            </a:endParaRPr>
          </a:p>
          <a:p>
            <a:r>
              <a:rPr lang="nb-NO" sz="2000" dirty="0">
                <a:solidFill>
                  <a:srgbClr val="0D1037"/>
                </a:solidFill>
                <a:effectLst/>
                <a:latin typeface="GT America" pitchFamily="2" charset="77"/>
              </a:rPr>
              <a:t>Vi arbeider for å sikre medlemmene våre bedre lønns, - og arbeidsvilkår.</a:t>
            </a:r>
          </a:p>
          <a:p>
            <a:endParaRPr lang="nb-NO" sz="2000" dirty="0">
              <a:solidFill>
                <a:srgbClr val="0D1037"/>
              </a:solidFill>
              <a:latin typeface="GT America" pitchFamily="2" charset="77"/>
            </a:endParaRPr>
          </a:p>
          <a:p>
            <a:r>
              <a:rPr lang="nb-NO" sz="2000" dirty="0">
                <a:solidFill>
                  <a:srgbClr val="0D1037"/>
                </a:solidFill>
                <a:effectLst/>
                <a:latin typeface="GT America" pitchFamily="2" charset="77"/>
              </a:rPr>
              <a:t> </a:t>
            </a:r>
            <a:r>
              <a:rPr lang="nb-NO" sz="2000" dirty="0" err="1">
                <a:solidFill>
                  <a:srgbClr val="0D1037"/>
                </a:solidFill>
                <a:effectLst/>
                <a:latin typeface="GT America" pitchFamily="2" charset="77"/>
              </a:rPr>
              <a:t>Creo</a:t>
            </a:r>
            <a:r>
              <a:rPr lang="nb-NO" sz="2000" dirty="0">
                <a:solidFill>
                  <a:srgbClr val="0D1037"/>
                </a:solidFill>
                <a:effectLst/>
                <a:latin typeface="GT America" pitchFamily="2" charset="77"/>
              </a:rPr>
              <a:t> er et fagforbund tilsluttet LO.</a:t>
            </a:r>
          </a:p>
          <a:p>
            <a:endParaRPr lang="nb-NO" sz="2000" dirty="0">
              <a:solidFill>
                <a:srgbClr val="0D1037"/>
              </a:solidFill>
              <a:effectLst/>
              <a:latin typeface="GT America" pitchFamily="2" charset="77"/>
            </a:endParaRPr>
          </a:p>
          <a:p>
            <a:pPr marL="0" indent="0">
              <a:buNone/>
            </a:pPr>
            <a:endParaRPr lang="nb-NO" dirty="0">
              <a:solidFill>
                <a:srgbClr val="0D1037"/>
              </a:solidFill>
              <a:effectLst/>
              <a:latin typeface="GT America" pitchFamily="2" charset="77"/>
            </a:endParaRP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255B1E3-B294-17AA-E9D9-C435BB0E7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0937-DCB3-41EE-A340-D724A9427DB3}" type="slidenum">
              <a:rPr lang="nb-NO" smtClean="0"/>
              <a:t>2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845399B-6C5D-F7D2-4676-A444AD661C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445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03D81C-13A2-153A-47A8-BE5F41828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gjør et fagforbund?</a:t>
            </a:r>
          </a:p>
        </p:txBody>
      </p:sp>
    </p:spTree>
    <p:extLst>
      <p:ext uri="{BB962C8B-B14F-4D97-AF65-F5344CB8AC3E}">
        <p14:creationId xmlns:p14="http://schemas.microsoft.com/office/powerpoint/2010/main" val="3604711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79153A-14F5-D1C6-5C94-5EEF21985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108" y="818796"/>
            <a:ext cx="10463784" cy="602232"/>
          </a:xfrm>
        </p:spPr>
        <p:txBody>
          <a:bodyPr>
            <a:normAutofit/>
          </a:bodyPr>
          <a:lstStyle/>
          <a:p>
            <a:r>
              <a:rPr lang="nb-NO" dirty="0"/>
              <a:t>I Norge har vi en sterk tradisjon for organisert arbeidsliv </a:t>
            </a:r>
            <a:endParaRPr lang="nb-NO" sz="2000" dirty="0">
              <a:solidFill>
                <a:schemeClr val="tx2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0B9EC34-0DB5-898E-C4B3-6A88ECFA6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108" y="2125362"/>
            <a:ext cx="10463784" cy="3869376"/>
          </a:xfrm>
        </p:spPr>
        <p:txBody>
          <a:bodyPr/>
          <a:lstStyle/>
          <a:p>
            <a:pPr marL="0" indent="0" algn="l">
              <a:buNone/>
            </a:pPr>
            <a:r>
              <a:rPr lang="nb-NO" b="0" i="0" u="none" strike="noStrike" dirty="0">
                <a:solidFill>
                  <a:schemeClr val="tx2"/>
                </a:solidFill>
                <a:effectLst/>
              </a:rPr>
              <a:t>Det gir oss:</a:t>
            </a:r>
            <a:br>
              <a:rPr lang="nb-NO" b="0" i="0" u="none" strike="noStrike" dirty="0">
                <a:solidFill>
                  <a:schemeClr val="tx2"/>
                </a:solidFill>
                <a:effectLst/>
              </a:rPr>
            </a:br>
            <a:endParaRPr lang="nb-NO" b="0" i="0" u="none" strike="noStrike" dirty="0">
              <a:solidFill>
                <a:schemeClr val="tx2"/>
              </a:solidFill>
              <a:effectLst/>
            </a:endParaRPr>
          </a:p>
          <a:p>
            <a:r>
              <a:rPr lang="nb-NO" dirty="0"/>
              <a:t>Lavt konfliktnivå</a:t>
            </a:r>
          </a:p>
          <a:p>
            <a:r>
              <a:rPr lang="nb-NO" dirty="0"/>
              <a:t>Høy tillit mellom arbeidsgivere og arbeidstakere</a:t>
            </a:r>
          </a:p>
          <a:p>
            <a:r>
              <a:rPr lang="nb-NO" dirty="0"/>
              <a:t>Bærekraftige, stabile arbeidsplasser</a:t>
            </a:r>
          </a:p>
          <a:p>
            <a:r>
              <a:rPr lang="nb-NO" dirty="0"/>
              <a:t>Rettferdig lønn og gode arbeidsvilkår</a:t>
            </a:r>
          </a:p>
          <a:p>
            <a:r>
              <a:rPr lang="nb-NO" dirty="0"/>
              <a:t>Trygge kontrakter</a:t>
            </a:r>
          </a:p>
          <a:p>
            <a:r>
              <a:rPr lang="nb-NO" dirty="0"/>
              <a:t>Reell innflytelse i viktige beslutninger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nb-NO" b="0" i="0" u="none" strike="noStrike" dirty="0">
              <a:solidFill>
                <a:schemeClr val="tx2"/>
              </a:solidFill>
              <a:effectLst/>
            </a:endParaRP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0DB68AF-7193-3704-4C0D-0F277B6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0937-DCB3-41EE-A340-D724A9427DB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8385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>
            <a:extLst>
              <a:ext uri="{FF2B5EF4-FFF2-40B4-BE49-F238E27FC236}">
                <a16:creationId xmlns:a16="http://schemas.microsoft.com/office/drawing/2014/main" id="{4DC976D2-73EA-94B4-E1B0-4E0A54D8B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312" y="1927655"/>
            <a:ext cx="5138466" cy="2187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b-NO" sz="2000" b="0" dirty="0"/>
              <a:t>En tariffavtale handler ikke bare om lønn – den handler om forutsigbarhet, trygghet og innflytelse gjennom hele arbeidsforholdet.</a:t>
            </a:r>
            <a:endParaRPr lang="nb-NO" sz="2000" dirty="0"/>
          </a:p>
        </p:txBody>
      </p:sp>
      <p:pic>
        <p:nvPicPr>
          <p:cNvPr id="15" name="Plassholder for bilde 14" descr="Et bilde som inneholder person, Menneskeansikt, innendørs, vegg&#10;&#10;KI-generert innhold kan være feil.">
            <a:extLst>
              <a:ext uri="{FF2B5EF4-FFF2-40B4-BE49-F238E27FC236}">
                <a16:creationId xmlns:a16="http://schemas.microsoft.com/office/drawing/2014/main" id="{FABDD417-0B8E-E446-200F-962F8F9206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8" r="49"/>
          <a:stretch/>
        </p:blipFill>
        <p:spPr>
          <a:xfrm>
            <a:off x="0" y="0"/>
            <a:ext cx="6526312" cy="6858000"/>
          </a:xfrm>
        </p:spPr>
      </p:pic>
    </p:spTree>
    <p:extLst>
      <p:ext uri="{BB962C8B-B14F-4D97-AF65-F5344CB8AC3E}">
        <p14:creationId xmlns:p14="http://schemas.microsoft.com/office/powerpoint/2010/main" val="2337652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A15C09-62E3-0DC6-47CE-1C96FEEA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108" y="818795"/>
            <a:ext cx="10463784" cy="750513"/>
          </a:xfrm>
        </p:spPr>
        <p:txBody>
          <a:bodyPr>
            <a:normAutofit/>
          </a:bodyPr>
          <a:lstStyle/>
          <a:p>
            <a:r>
              <a:rPr lang="nb-NO" dirty="0"/>
              <a:t>Hva betyr en tariffavtale for deg?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EFBE9B-5ED8-1692-E3FE-BC7341A8D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108" y="2085187"/>
            <a:ext cx="10463784" cy="4618925"/>
          </a:xfrm>
        </p:spPr>
        <p:txBody>
          <a:bodyPr>
            <a:normAutofit/>
          </a:bodyPr>
          <a:lstStyle/>
          <a:p>
            <a:r>
              <a:rPr lang="nb-NO" sz="1800" dirty="0"/>
              <a:t>Avtalefestet minstesats</a:t>
            </a:r>
          </a:p>
          <a:p>
            <a:r>
              <a:rPr lang="nb-NO" sz="1800" dirty="0"/>
              <a:t>Regulerte vilkår for overtid</a:t>
            </a:r>
          </a:p>
          <a:p>
            <a:r>
              <a:rPr lang="nb-NO" sz="1800" dirty="0"/>
              <a:t>Rett til pensjon</a:t>
            </a:r>
          </a:p>
          <a:p>
            <a:r>
              <a:rPr lang="nb-NO" sz="1800" dirty="0"/>
              <a:t>Reell innflytelse gjennom tillitsvalgt</a:t>
            </a:r>
          </a:p>
          <a:p>
            <a:r>
              <a:rPr lang="nb-NO" sz="1800" dirty="0"/>
              <a:t>Klare regler for arbeidstid og pauser</a:t>
            </a:r>
          </a:p>
          <a:p>
            <a:r>
              <a:rPr lang="nb-NO" sz="1800" dirty="0"/>
              <a:t>Strukturert lønnsforhandling</a:t>
            </a:r>
          </a:p>
          <a:p>
            <a:r>
              <a:rPr lang="nb-NO" sz="1800" dirty="0"/>
              <a:t>Vern mot usaklig oppsigelse</a:t>
            </a:r>
          </a:p>
          <a:p>
            <a:r>
              <a:rPr lang="nb-NO" sz="1800" dirty="0"/>
              <a:t>Bedre rettigheter ved omorganisering eller nedbemanning</a:t>
            </a:r>
          </a:p>
          <a:p>
            <a:r>
              <a:rPr lang="nb-NO" sz="1800" dirty="0"/>
              <a:t>Tilgang til juridisk bistand gjennom fagforeningen</a:t>
            </a:r>
          </a:p>
          <a:p>
            <a:r>
              <a:rPr lang="nb-NO" sz="1800" dirty="0"/>
              <a:t>Medvirkning i utforming av arbeidsplassens politikk – </a:t>
            </a:r>
            <a:r>
              <a:rPr lang="nb-NO" sz="1800" b="1" dirty="0"/>
              <a:t>via tillitsvalgte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0B872A5-17AB-1C36-C9FB-3C05340A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0937-DCB3-41EE-A340-D724A9427DB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1101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DDC20-B65D-82BF-FD8F-CA11FCD16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373CE3-345C-8786-90DB-85238381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108" y="818795"/>
            <a:ext cx="10463784" cy="1645435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tx2"/>
                </a:solidFill>
              </a:rPr>
              <a:t>En tillitsvalgt er..</a:t>
            </a:r>
            <a:br>
              <a:rPr lang="nb-NO" dirty="0">
                <a:solidFill>
                  <a:schemeClr val="tx2"/>
                </a:solidFill>
              </a:rPr>
            </a:br>
            <a:br>
              <a:rPr lang="nb-NO" dirty="0">
                <a:solidFill>
                  <a:schemeClr val="tx2"/>
                </a:solidFill>
              </a:rPr>
            </a:br>
            <a:br>
              <a:rPr lang="nb-NO" dirty="0">
                <a:solidFill>
                  <a:schemeClr val="tx2"/>
                </a:solidFill>
              </a:rPr>
            </a:b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B1A411-D8DF-3CF6-E2BC-A55211049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108" y="2085187"/>
            <a:ext cx="10463784" cy="3800131"/>
          </a:xfrm>
        </p:spPr>
        <p:txBody>
          <a:bodyPr>
            <a:normAutofit/>
          </a:bodyPr>
          <a:lstStyle/>
          <a:p>
            <a:r>
              <a:rPr lang="nb-NO" sz="1800" dirty="0">
                <a:solidFill>
                  <a:schemeClr val="tx2"/>
                </a:solidFill>
              </a:rPr>
              <a:t>Din stemme overfor ledelsen</a:t>
            </a:r>
          </a:p>
          <a:p>
            <a:r>
              <a:rPr lang="nb-NO" sz="1800" dirty="0">
                <a:solidFill>
                  <a:schemeClr val="tx2"/>
                </a:solidFill>
              </a:rPr>
              <a:t>Din støtte i forhandlinger og saker på arbeidsplassen</a:t>
            </a:r>
          </a:p>
          <a:p>
            <a:r>
              <a:rPr lang="nb-NO" sz="1800" dirty="0">
                <a:solidFill>
                  <a:schemeClr val="tx2"/>
                </a:solidFill>
              </a:rPr>
              <a:t>En brobygger for bedre samarbeid</a:t>
            </a:r>
          </a:p>
          <a:p>
            <a:r>
              <a:rPr lang="nb-NO" sz="1800" dirty="0">
                <a:solidFill>
                  <a:schemeClr val="tx2"/>
                </a:solidFill>
              </a:rPr>
              <a:t>En deltaker i diskusjoner om kontrakter, lønnsjusteringer og arbeidsvilkår</a:t>
            </a:r>
          </a:p>
          <a:p>
            <a:r>
              <a:rPr lang="nb-NO" sz="1800" dirty="0">
                <a:solidFill>
                  <a:schemeClr val="tx2"/>
                </a:solidFill>
              </a:rPr>
              <a:t>En trygghet for rettighetene dine hvis det oppstår konflikter</a:t>
            </a:r>
          </a:p>
          <a:p>
            <a:r>
              <a:rPr lang="nb-NO" sz="1800" dirty="0">
                <a:solidFill>
                  <a:schemeClr val="tx2"/>
                </a:solidFill>
              </a:rPr>
              <a:t>En bidragsyter til et bedre arbeidsmiljø gjennom dialog og samarbeid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96F085D-FCF6-F007-BD21-AEC21013D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0937-DCB3-41EE-A340-D724A9427DB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2598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1514D1-336C-E727-61EB-58997FFFD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2547"/>
            <a:ext cx="10515600" cy="2462213"/>
          </a:xfrm>
        </p:spPr>
        <p:txBody>
          <a:bodyPr/>
          <a:lstStyle/>
          <a:p>
            <a:r>
              <a:rPr lang="nb-NO" sz="3600" b="0" i="0" u="none" strike="noStrike" dirty="0">
                <a:solidFill>
                  <a:srgbClr val="050538"/>
                </a:solidFill>
                <a:effectLst/>
                <a:latin typeface="GT-America" pitchFamily="2" charset="77"/>
              </a:rPr>
              <a:t>Arbeidslivet i</a:t>
            </a:r>
            <a:r>
              <a:rPr lang="nb-NO" sz="3600" b="0" dirty="0">
                <a:solidFill>
                  <a:srgbClr val="050538"/>
                </a:solidFill>
                <a:latin typeface="GT-America" pitchFamily="2" charset="77"/>
              </a:rPr>
              <a:t> kulturbransjen </a:t>
            </a:r>
            <a:r>
              <a:rPr lang="nb-NO" sz="3600" b="0" i="0" u="none" strike="noStrike" dirty="0">
                <a:solidFill>
                  <a:srgbClr val="050538"/>
                </a:solidFill>
                <a:effectLst/>
                <a:latin typeface="GT-America" pitchFamily="2" charset="77"/>
              </a:rPr>
              <a:t>er veldig uforutsigbart, derfor er det godt å ha noen du kan kontakte når du trenger hjelp. </a:t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5840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B14CC9C-C5AC-D4D6-530A-D1AE3DC2B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0937-DCB3-41EE-A340-D724A9427DB3}" type="slidenum">
              <a:rPr lang="nb-NO" smtClean="0"/>
              <a:t>9</a:t>
            </a:fld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8538A16-5DEE-AAE1-9DDA-A49FD76C13C0}"/>
              </a:ext>
            </a:extLst>
          </p:cNvPr>
          <p:cNvSpPr txBox="1"/>
          <p:nvPr/>
        </p:nvSpPr>
        <p:spPr>
          <a:xfrm>
            <a:off x="775855" y="1884218"/>
            <a:ext cx="1055203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accent1"/>
                </a:solidFill>
              </a:rPr>
              <a:t>31 ansatte på hovedkontoret + 11 regionlag </a:t>
            </a:r>
          </a:p>
          <a:p>
            <a:endParaRPr lang="nb-NO" sz="2000" b="1" dirty="0">
              <a:solidFill>
                <a:schemeClr val="accent1"/>
              </a:solidFill>
            </a:endParaRPr>
          </a:p>
          <a:p>
            <a:r>
              <a:rPr lang="nb-NO" sz="2000" dirty="0">
                <a:solidFill>
                  <a:schemeClr val="accent1"/>
                </a:solidFill>
              </a:rPr>
              <a:t>Blant annet medlemsservice, saksbehandlere, jurister og advokater</a:t>
            </a:r>
          </a:p>
          <a:p>
            <a:endParaRPr lang="nb-NO" sz="2000" dirty="0">
              <a:solidFill>
                <a:schemeClr val="accent1"/>
              </a:solidFill>
            </a:endParaRPr>
          </a:p>
          <a:p>
            <a:r>
              <a:rPr lang="nb-NO" sz="2000" dirty="0" err="1">
                <a:solidFill>
                  <a:schemeClr val="accent1"/>
                </a:solidFill>
                <a:effectLst/>
                <a:latin typeface="GT America" pitchFamily="2" charset="77"/>
              </a:rPr>
              <a:t>Creo</a:t>
            </a:r>
            <a:r>
              <a:rPr lang="nb-NO" sz="2000" dirty="0">
                <a:solidFill>
                  <a:schemeClr val="accent1"/>
                </a:solidFill>
                <a:effectLst/>
                <a:latin typeface="GT America" pitchFamily="2" charset="77"/>
              </a:rPr>
              <a:t> har erfarne ansatte som bistår våre medlemmer i saker som omhandler, lønn, arbeidstid, ferie, permisjonsrettigheter, ansettelse, oppsigelse, kontrakter, opphavsrett </a:t>
            </a:r>
            <a:r>
              <a:rPr lang="nb-NO" sz="2000" dirty="0" err="1">
                <a:solidFill>
                  <a:schemeClr val="accent1"/>
                </a:solidFill>
                <a:effectLst/>
                <a:latin typeface="GT America" pitchFamily="2" charset="77"/>
              </a:rPr>
              <a:t>m.v</a:t>
            </a:r>
            <a:r>
              <a:rPr lang="nb-NO" sz="2000" dirty="0">
                <a:solidFill>
                  <a:schemeClr val="accent1"/>
                </a:solidFill>
                <a:effectLst/>
                <a:latin typeface="GT America" pitchFamily="2" charset="77"/>
              </a:rPr>
              <a:t>.</a:t>
            </a:r>
          </a:p>
          <a:p>
            <a:endParaRPr lang="nb-NO" sz="2000" dirty="0">
              <a:solidFill>
                <a:schemeClr val="accent1"/>
              </a:solidFill>
            </a:endParaRPr>
          </a:p>
          <a:p>
            <a:endParaRPr lang="nb-NO" sz="2000" dirty="0">
              <a:solidFill>
                <a:schemeClr val="accent1"/>
              </a:solidFill>
            </a:endParaRPr>
          </a:p>
          <a:p>
            <a:r>
              <a:rPr lang="nb-NO" sz="2000" b="1" dirty="0">
                <a:solidFill>
                  <a:schemeClr val="accent1"/>
                </a:solidFill>
              </a:rPr>
              <a:t>             Du kan alltid ta kontakt! </a:t>
            </a:r>
          </a:p>
          <a:p>
            <a:endParaRPr lang="nb-NO" dirty="0">
              <a:solidFill>
                <a:schemeClr val="accent1"/>
              </a:solidFill>
            </a:endParaRPr>
          </a:p>
          <a:p>
            <a:endParaRPr lang="nb-NO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83B55AAD-A043-348E-6D4A-57D09B854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Med </a:t>
            </a:r>
            <a:r>
              <a:rPr lang="nb-NO" dirty="0" err="1"/>
              <a:t>Creo</a:t>
            </a:r>
            <a:r>
              <a:rPr lang="nb-NO" dirty="0"/>
              <a:t> har du alltid noen i ryggen</a:t>
            </a:r>
          </a:p>
        </p:txBody>
      </p:sp>
      <p:pic>
        <p:nvPicPr>
          <p:cNvPr id="8" name="Grafikk 7" descr="Mottaker med heldekkende fyll">
            <a:extLst>
              <a:ext uri="{FF2B5EF4-FFF2-40B4-BE49-F238E27FC236}">
                <a16:creationId xmlns:a16="http://schemas.microsoft.com/office/drawing/2014/main" id="{A1328C26-E585-B9D9-9628-BBE8AEB4E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031" y="4634947"/>
            <a:ext cx="616226" cy="61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04060"/>
      </p:ext>
    </p:extLst>
  </p:cSld>
  <p:clrMapOvr>
    <a:masterClrMapping/>
  </p:clrMapOvr>
</p:sld>
</file>

<file path=ppt/theme/theme1.xml><?xml version="1.0" encoding="utf-8"?>
<a:theme xmlns:a="http://schemas.openxmlformats.org/drawingml/2006/main" name="MFO">
  <a:themeElements>
    <a:clrScheme name="Office">
      <a:dk1>
        <a:sysClr val="windowText" lastClr="000000"/>
      </a:dk1>
      <a:lt1>
        <a:sysClr val="window" lastClr="FFFFFF"/>
      </a:lt1>
      <a:dk2>
        <a:srgbClr val="050538"/>
      </a:dk2>
      <a:lt2>
        <a:srgbClr val="F4EAE9"/>
      </a:lt2>
      <a:accent1>
        <a:srgbClr val="030637"/>
      </a:accent1>
      <a:accent2>
        <a:srgbClr val="B7EBF7"/>
      </a:accent2>
      <a:accent3>
        <a:srgbClr val="F5EAE9"/>
      </a:accent3>
      <a:accent4>
        <a:srgbClr val="035F5C"/>
      </a:accent4>
      <a:accent5>
        <a:srgbClr val="FC92B3"/>
      </a:accent5>
      <a:accent6>
        <a:srgbClr val="F69E3C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D87AB9A-6B5B-4052-9DA4-8754E93A1789}" vid="{8C8D97CA-B039-4A91-98F6-F026076B9F4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223CFD40E8D884A85E9A8B389603516" ma:contentTypeVersion="10" ma:contentTypeDescription="Opprett et nytt dokument." ma:contentTypeScope="" ma:versionID="c5c5972debf92c2ce81068912a33329b">
  <xsd:schema xmlns:xsd="http://www.w3.org/2001/XMLSchema" xmlns:xs="http://www.w3.org/2001/XMLSchema" xmlns:p="http://schemas.microsoft.com/office/2006/metadata/properties" xmlns:ns2="764d65f2-4dc2-4af8-848b-e6db6b62b59e" xmlns:ns3="ff41841f-f4d4-48a7-9266-8ad254e47fdc" targetNamespace="http://schemas.microsoft.com/office/2006/metadata/properties" ma:root="true" ma:fieldsID="6f869853d175beef78960f4a7abe1e96" ns2:_="" ns3:_="">
    <xsd:import namespace="764d65f2-4dc2-4af8-848b-e6db6b62b59e"/>
    <xsd:import namespace="ff41841f-f4d4-48a7-9266-8ad254e47fd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4d65f2-4dc2-4af8-848b-e6db6b62b59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41841f-f4d4-48a7-9266-8ad254e47f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D28E77-4C9D-4C3B-9181-E905BFF3D01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F1B9375-6AE2-45F0-9102-A98A9F0191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8BD310-A74D-4C7E-A747-BD940545D4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4d65f2-4dc2-4af8-848b-e6db6b62b59e"/>
    <ds:schemaRef ds:uri="ff41841f-f4d4-48a7-9266-8ad254e47f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CREO_PPT</Template>
  <TotalTime>15574</TotalTime>
  <Words>767</Words>
  <Application>Microsoft Macintosh PowerPoint</Application>
  <PresentationFormat>Widescreen</PresentationFormat>
  <Paragraphs>109</Paragraphs>
  <Slides>17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3" baseType="lpstr">
      <vt:lpstr>Arial</vt:lpstr>
      <vt:lpstr>Calibri</vt:lpstr>
      <vt:lpstr>Consolas</vt:lpstr>
      <vt:lpstr>GT America</vt:lpstr>
      <vt:lpstr>GT-America</vt:lpstr>
      <vt:lpstr>MFO</vt:lpstr>
      <vt:lpstr>Creo</vt:lpstr>
      <vt:lpstr>Hvem er Creo?</vt:lpstr>
      <vt:lpstr>Hva gjør et fagforbund?</vt:lpstr>
      <vt:lpstr>I Norge har vi en sterk tradisjon for organisert arbeidsliv </vt:lpstr>
      <vt:lpstr>En tariffavtale handler ikke bare om lønn – den handler om forutsigbarhet, trygghet og innflytelse gjennom hele arbeidsforholdet.</vt:lpstr>
      <vt:lpstr>Hva betyr en tariffavtale for deg?</vt:lpstr>
      <vt:lpstr>En tillitsvalgt er..   </vt:lpstr>
      <vt:lpstr>Arbeidslivet i kulturbransjen er veldig uforutsigbart, derfor er det godt å ha noen du kan kontakte når du trenger hjelp.  </vt:lpstr>
      <vt:lpstr>Med Creo har du alltid noen i ryggen</vt:lpstr>
      <vt:lpstr>Arbeidsliv</vt:lpstr>
      <vt:lpstr>Rådgivning og juridisk bistand</vt:lpstr>
      <vt:lpstr>Som medlem får du blant annet..</vt:lpstr>
      <vt:lpstr>Hvem kan bli medlem i Creo?</vt:lpstr>
      <vt:lpstr>Hvem er Creos medlemmer?</vt:lpstr>
      <vt:lpstr>Kulturbransjen står sterkere sammen</vt:lpstr>
      <vt:lpstr>PowerPoint-presentasjon</vt:lpstr>
      <vt:lpstr>Hva koster et medlemskap?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Flying start</dc:title>
  <dc:creator>Linda Karoline Ringstad</dc:creator>
  <cp:lastModifiedBy>Linda Karoline Ringstad</cp:lastModifiedBy>
  <cp:revision>89</cp:revision>
  <dcterms:created xsi:type="dcterms:W3CDTF">2019-01-14T14:51:55Z</dcterms:created>
  <dcterms:modified xsi:type="dcterms:W3CDTF">2025-06-25T07:59:58Z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0x010100D223CFD40E8D884A85E9A8B389603516</vt:lpwstr>
  </property>
</Properties>
</file>